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6" r:id="rId5"/>
    <p:sldId id="26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508F"/>
    <a:srgbClr val="E9FFFD"/>
    <a:srgbClr val="00979E"/>
    <a:srgbClr val="1184B4"/>
    <a:srgbClr val="482F94"/>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56C1BA-DA88-4F93-9CFB-8663EA209D89}" v="4" dt="2022-08-18T07:03:12.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2" d="100"/>
          <a:sy n="82" d="100"/>
        </p:scale>
        <p:origin x="5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jeaku mezue" userId="a9a2d8fbe6fc1d2b" providerId="LiveId" clId="{9756C1BA-DA88-4F93-9CFB-8663EA209D89}"/>
    <pc:docChg chg="custSel delSld modSld">
      <pc:chgData name="ijeaku mezue" userId="a9a2d8fbe6fc1d2b" providerId="LiveId" clId="{9756C1BA-DA88-4F93-9CFB-8663EA209D89}" dt="2022-08-18T07:03:34.019" v="71" actId="20577"/>
      <pc:docMkLst>
        <pc:docMk/>
      </pc:docMkLst>
      <pc:sldChg chg="modSp mod">
        <pc:chgData name="ijeaku mezue" userId="a9a2d8fbe6fc1d2b" providerId="LiveId" clId="{9756C1BA-DA88-4F93-9CFB-8663EA209D89}" dt="2022-08-15T12:26:43.565" v="51" actId="20577"/>
        <pc:sldMkLst>
          <pc:docMk/>
          <pc:sldMk cId="3888547631" sldId="260"/>
        </pc:sldMkLst>
        <pc:spChg chg="mod">
          <ac:chgData name="ijeaku mezue" userId="a9a2d8fbe6fc1d2b" providerId="LiveId" clId="{9756C1BA-DA88-4F93-9CFB-8663EA209D89}" dt="2022-08-15T12:26:43.565" v="51" actId="20577"/>
          <ac:spMkLst>
            <pc:docMk/>
            <pc:sldMk cId="3888547631" sldId="260"/>
            <ac:spMk id="3" creationId="{22D6DFB0-1AD1-444F-9044-4FEEDCC1D675}"/>
          </ac:spMkLst>
        </pc:spChg>
      </pc:sldChg>
      <pc:sldChg chg="setBg">
        <pc:chgData name="ijeaku mezue" userId="a9a2d8fbe6fc1d2b" providerId="LiveId" clId="{9756C1BA-DA88-4F93-9CFB-8663EA209D89}" dt="2022-08-15T12:38:21.600" v="53"/>
        <pc:sldMkLst>
          <pc:docMk/>
          <pc:sldMk cId="691559093" sldId="261"/>
        </pc:sldMkLst>
      </pc:sldChg>
      <pc:sldChg chg="del">
        <pc:chgData name="ijeaku mezue" userId="a9a2d8fbe6fc1d2b" providerId="LiveId" clId="{9756C1BA-DA88-4F93-9CFB-8663EA209D89}" dt="2022-08-15T12:27:14.716" v="52" actId="2696"/>
        <pc:sldMkLst>
          <pc:docMk/>
          <pc:sldMk cId="1602636946" sldId="262"/>
        </pc:sldMkLst>
      </pc:sldChg>
      <pc:sldChg chg="modSp mod">
        <pc:chgData name="ijeaku mezue" userId="a9a2d8fbe6fc1d2b" providerId="LiveId" clId="{9756C1BA-DA88-4F93-9CFB-8663EA209D89}" dt="2022-08-18T07:03:24.397" v="62" actId="20577"/>
        <pc:sldMkLst>
          <pc:docMk/>
          <pc:sldMk cId="1735268944" sldId="266"/>
        </pc:sldMkLst>
        <pc:spChg chg="mod">
          <ac:chgData name="ijeaku mezue" userId="a9a2d8fbe6fc1d2b" providerId="LiveId" clId="{9756C1BA-DA88-4F93-9CFB-8663EA209D89}" dt="2022-08-18T07:03:24.397" v="62" actId="20577"/>
          <ac:spMkLst>
            <pc:docMk/>
            <pc:sldMk cId="1735268944" sldId="266"/>
            <ac:spMk id="2" creationId="{8D8657C9-DFD7-48C8-9866-0296EEF8CF2F}"/>
          </ac:spMkLst>
        </pc:spChg>
      </pc:sldChg>
      <pc:sldChg chg="modSp mod">
        <pc:chgData name="ijeaku mezue" userId="a9a2d8fbe6fc1d2b" providerId="LiveId" clId="{9756C1BA-DA88-4F93-9CFB-8663EA209D89}" dt="2022-08-18T07:03:34.019" v="71" actId="20577"/>
        <pc:sldMkLst>
          <pc:docMk/>
          <pc:sldMk cId="3766875143" sldId="268"/>
        </pc:sldMkLst>
        <pc:spChg chg="mod">
          <ac:chgData name="ijeaku mezue" userId="a9a2d8fbe6fc1d2b" providerId="LiveId" clId="{9756C1BA-DA88-4F93-9CFB-8663EA209D89}" dt="2022-08-18T07:03:34.019" v="71" actId="20577"/>
          <ac:spMkLst>
            <pc:docMk/>
            <pc:sldMk cId="3766875143" sldId="268"/>
            <ac:spMk id="2" creationId="{8D8657C9-DFD7-48C8-9866-0296EEF8CF2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BE36-F371-4DDB-B8EF-DFF331BC97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8F5E7B-B2DC-4160-8890-6B44ACE515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E44393-4E4C-4CF0-9E99-11C341A449F3}"/>
              </a:ext>
            </a:extLst>
          </p:cNvPr>
          <p:cNvSpPr>
            <a:spLocks noGrp="1"/>
          </p:cNvSpPr>
          <p:nvPr>
            <p:ph type="dt" sz="half" idx="10"/>
          </p:nvPr>
        </p:nvSpPr>
        <p:spPr/>
        <p:txBody>
          <a:bodyPr/>
          <a:lstStyle/>
          <a:p>
            <a:fld id="{FAEFF4C6-BD8C-45E8-A9A8-6F5C2E95CA37}" type="datetimeFigureOut">
              <a:rPr lang="en-GB" smtClean="0"/>
              <a:t>18/08/2022</a:t>
            </a:fld>
            <a:endParaRPr lang="en-GB"/>
          </a:p>
        </p:txBody>
      </p:sp>
      <p:sp>
        <p:nvSpPr>
          <p:cNvPr id="5" name="Footer Placeholder 4">
            <a:extLst>
              <a:ext uri="{FF2B5EF4-FFF2-40B4-BE49-F238E27FC236}">
                <a16:creationId xmlns:a16="http://schemas.microsoft.com/office/drawing/2014/main" id="{2F2CF881-D13A-4A99-97BA-CD3B938F11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6DFFB-5056-4CCE-9570-229A631A0681}"/>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2001590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2D478-0EE5-48E9-84FE-039A7C2F82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820041-92F1-40E4-BDE6-1F7AF6C6D3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41340F-2ECE-4574-9317-4F223848FF5C}"/>
              </a:ext>
            </a:extLst>
          </p:cNvPr>
          <p:cNvSpPr>
            <a:spLocks noGrp="1"/>
          </p:cNvSpPr>
          <p:nvPr>
            <p:ph type="dt" sz="half" idx="10"/>
          </p:nvPr>
        </p:nvSpPr>
        <p:spPr/>
        <p:txBody>
          <a:bodyPr/>
          <a:lstStyle/>
          <a:p>
            <a:fld id="{FAEFF4C6-BD8C-45E8-A9A8-6F5C2E95CA37}" type="datetimeFigureOut">
              <a:rPr lang="en-GB" smtClean="0"/>
              <a:t>18/08/2022</a:t>
            </a:fld>
            <a:endParaRPr lang="en-GB"/>
          </a:p>
        </p:txBody>
      </p:sp>
      <p:sp>
        <p:nvSpPr>
          <p:cNvPr id="5" name="Footer Placeholder 4">
            <a:extLst>
              <a:ext uri="{FF2B5EF4-FFF2-40B4-BE49-F238E27FC236}">
                <a16:creationId xmlns:a16="http://schemas.microsoft.com/office/drawing/2014/main" id="{575100DC-AC17-496B-B639-A7478D7BE6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66ABCE-A183-4CDB-8904-0387BE2E7849}"/>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3979809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86822-A9BF-418F-B0D0-72AF5D3EED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69ED1F-066F-413E-B5D0-12BC7C34C54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27E1F9-CA1A-41C1-9D3A-EDB75CC59023}"/>
              </a:ext>
            </a:extLst>
          </p:cNvPr>
          <p:cNvSpPr>
            <a:spLocks noGrp="1"/>
          </p:cNvSpPr>
          <p:nvPr>
            <p:ph type="dt" sz="half" idx="10"/>
          </p:nvPr>
        </p:nvSpPr>
        <p:spPr/>
        <p:txBody>
          <a:bodyPr/>
          <a:lstStyle/>
          <a:p>
            <a:fld id="{FAEFF4C6-BD8C-45E8-A9A8-6F5C2E95CA37}" type="datetimeFigureOut">
              <a:rPr lang="en-GB" smtClean="0"/>
              <a:t>18/08/2022</a:t>
            </a:fld>
            <a:endParaRPr lang="en-GB"/>
          </a:p>
        </p:txBody>
      </p:sp>
      <p:sp>
        <p:nvSpPr>
          <p:cNvPr id="5" name="Footer Placeholder 4">
            <a:extLst>
              <a:ext uri="{FF2B5EF4-FFF2-40B4-BE49-F238E27FC236}">
                <a16:creationId xmlns:a16="http://schemas.microsoft.com/office/drawing/2014/main" id="{B9D4727C-A0F5-4294-8BD1-5D359AF6DA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32E8D7-AA31-463E-B776-3F9A9A6DC7A4}"/>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10861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B90E-BFAA-4CD8-953B-C93FEE4E16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CA6810-D2E5-4354-A30A-86089E1B12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0A9543-25ED-4519-97F2-C3D259559C09}"/>
              </a:ext>
            </a:extLst>
          </p:cNvPr>
          <p:cNvSpPr>
            <a:spLocks noGrp="1"/>
          </p:cNvSpPr>
          <p:nvPr>
            <p:ph type="dt" sz="half" idx="10"/>
          </p:nvPr>
        </p:nvSpPr>
        <p:spPr/>
        <p:txBody>
          <a:bodyPr/>
          <a:lstStyle/>
          <a:p>
            <a:fld id="{FAEFF4C6-BD8C-45E8-A9A8-6F5C2E95CA37}" type="datetimeFigureOut">
              <a:rPr lang="en-GB" smtClean="0"/>
              <a:t>18/08/2022</a:t>
            </a:fld>
            <a:endParaRPr lang="en-GB"/>
          </a:p>
        </p:txBody>
      </p:sp>
      <p:sp>
        <p:nvSpPr>
          <p:cNvPr id="5" name="Footer Placeholder 4">
            <a:extLst>
              <a:ext uri="{FF2B5EF4-FFF2-40B4-BE49-F238E27FC236}">
                <a16:creationId xmlns:a16="http://schemas.microsoft.com/office/drawing/2014/main" id="{43B882A1-15D7-4F00-8D12-A76B49F56D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33D39A-1DDD-4298-B381-8FCF601113E3}"/>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223668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BBF9-F569-46BD-8C0C-49D70AD184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1DAAA9-ED72-4364-885A-BA1A8DDE05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10104E-62F4-4748-8B4C-92A33442E2DF}"/>
              </a:ext>
            </a:extLst>
          </p:cNvPr>
          <p:cNvSpPr>
            <a:spLocks noGrp="1"/>
          </p:cNvSpPr>
          <p:nvPr>
            <p:ph type="dt" sz="half" idx="10"/>
          </p:nvPr>
        </p:nvSpPr>
        <p:spPr/>
        <p:txBody>
          <a:bodyPr/>
          <a:lstStyle/>
          <a:p>
            <a:fld id="{FAEFF4C6-BD8C-45E8-A9A8-6F5C2E95CA37}" type="datetimeFigureOut">
              <a:rPr lang="en-GB" smtClean="0"/>
              <a:t>18/08/2022</a:t>
            </a:fld>
            <a:endParaRPr lang="en-GB"/>
          </a:p>
        </p:txBody>
      </p:sp>
      <p:sp>
        <p:nvSpPr>
          <p:cNvPr id="5" name="Footer Placeholder 4">
            <a:extLst>
              <a:ext uri="{FF2B5EF4-FFF2-40B4-BE49-F238E27FC236}">
                <a16:creationId xmlns:a16="http://schemas.microsoft.com/office/drawing/2014/main" id="{3E588899-CB5A-4D7F-A6A4-ED7784D2A8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002692-9627-445C-AF2E-CB1C6644E8E8}"/>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316308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8FEE-0BFB-4E21-A108-B8C2931520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863A15-DA53-4239-B64D-835260FF01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13D217-1CD2-4346-9783-5DF14BD8291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A60780-B96E-4E6B-93FC-D270E1E445D6}"/>
              </a:ext>
            </a:extLst>
          </p:cNvPr>
          <p:cNvSpPr>
            <a:spLocks noGrp="1"/>
          </p:cNvSpPr>
          <p:nvPr>
            <p:ph type="dt" sz="half" idx="10"/>
          </p:nvPr>
        </p:nvSpPr>
        <p:spPr/>
        <p:txBody>
          <a:bodyPr/>
          <a:lstStyle/>
          <a:p>
            <a:fld id="{FAEFF4C6-BD8C-45E8-A9A8-6F5C2E95CA37}" type="datetimeFigureOut">
              <a:rPr lang="en-GB" smtClean="0"/>
              <a:t>18/08/2022</a:t>
            </a:fld>
            <a:endParaRPr lang="en-GB"/>
          </a:p>
        </p:txBody>
      </p:sp>
      <p:sp>
        <p:nvSpPr>
          <p:cNvPr id="6" name="Footer Placeholder 5">
            <a:extLst>
              <a:ext uri="{FF2B5EF4-FFF2-40B4-BE49-F238E27FC236}">
                <a16:creationId xmlns:a16="http://schemas.microsoft.com/office/drawing/2014/main" id="{0D4DD2E9-57DC-484C-98B6-3C675BCB8A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9BB9F3-2B67-4D0C-A527-77DEB77B4801}"/>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369914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77A9B-2EDC-434F-8BED-55135B6F37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718E8F-585A-4CE7-8FDC-24915C47B7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88C999-2A20-40E7-9769-F9A36D66DA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C93958-0C8D-4176-B8DB-E44B4544CE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37550C-BF20-419B-A444-5F1B94E621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70EAB7B-5742-42A9-AE1E-D6140DE2AD9B}"/>
              </a:ext>
            </a:extLst>
          </p:cNvPr>
          <p:cNvSpPr>
            <a:spLocks noGrp="1"/>
          </p:cNvSpPr>
          <p:nvPr>
            <p:ph type="dt" sz="half" idx="10"/>
          </p:nvPr>
        </p:nvSpPr>
        <p:spPr/>
        <p:txBody>
          <a:bodyPr/>
          <a:lstStyle/>
          <a:p>
            <a:fld id="{FAEFF4C6-BD8C-45E8-A9A8-6F5C2E95CA37}" type="datetimeFigureOut">
              <a:rPr lang="en-GB" smtClean="0"/>
              <a:t>18/08/2022</a:t>
            </a:fld>
            <a:endParaRPr lang="en-GB"/>
          </a:p>
        </p:txBody>
      </p:sp>
      <p:sp>
        <p:nvSpPr>
          <p:cNvPr id="8" name="Footer Placeholder 7">
            <a:extLst>
              <a:ext uri="{FF2B5EF4-FFF2-40B4-BE49-F238E27FC236}">
                <a16:creationId xmlns:a16="http://schemas.microsoft.com/office/drawing/2014/main" id="{79CFCE16-72D2-44A9-83BD-1BC55FA0F9D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FC7812-636D-4D66-B1E8-A876A1F8BEDC}"/>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160461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C98D3-8DEC-4D2D-B432-B9F26C095A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5573F3-EAE6-4876-AB1F-9B0B13EC5605}"/>
              </a:ext>
            </a:extLst>
          </p:cNvPr>
          <p:cNvSpPr>
            <a:spLocks noGrp="1"/>
          </p:cNvSpPr>
          <p:nvPr>
            <p:ph type="dt" sz="half" idx="10"/>
          </p:nvPr>
        </p:nvSpPr>
        <p:spPr/>
        <p:txBody>
          <a:bodyPr/>
          <a:lstStyle/>
          <a:p>
            <a:fld id="{FAEFF4C6-BD8C-45E8-A9A8-6F5C2E95CA37}" type="datetimeFigureOut">
              <a:rPr lang="en-GB" smtClean="0"/>
              <a:t>18/08/2022</a:t>
            </a:fld>
            <a:endParaRPr lang="en-GB"/>
          </a:p>
        </p:txBody>
      </p:sp>
      <p:sp>
        <p:nvSpPr>
          <p:cNvPr id="4" name="Footer Placeholder 3">
            <a:extLst>
              <a:ext uri="{FF2B5EF4-FFF2-40B4-BE49-F238E27FC236}">
                <a16:creationId xmlns:a16="http://schemas.microsoft.com/office/drawing/2014/main" id="{F34DF08F-FA78-445E-AA96-B98A168B1F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43FF98-6871-4445-B042-B795CE19001A}"/>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123550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76D759-C4EE-4AE8-8397-B8EBDB8E5C30}"/>
              </a:ext>
            </a:extLst>
          </p:cNvPr>
          <p:cNvSpPr>
            <a:spLocks noGrp="1"/>
          </p:cNvSpPr>
          <p:nvPr>
            <p:ph type="dt" sz="half" idx="10"/>
          </p:nvPr>
        </p:nvSpPr>
        <p:spPr/>
        <p:txBody>
          <a:bodyPr/>
          <a:lstStyle/>
          <a:p>
            <a:fld id="{FAEFF4C6-BD8C-45E8-A9A8-6F5C2E95CA37}" type="datetimeFigureOut">
              <a:rPr lang="en-GB" smtClean="0"/>
              <a:t>18/08/2022</a:t>
            </a:fld>
            <a:endParaRPr lang="en-GB"/>
          </a:p>
        </p:txBody>
      </p:sp>
      <p:sp>
        <p:nvSpPr>
          <p:cNvPr id="3" name="Footer Placeholder 2">
            <a:extLst>
              <a:ext uri="{FF2B5EF4-FFF2-40B4-BE49-F238E27FC236}">
                <a16:creationId xmlns:a16="http://schemas.microsoft.com/office/drawing/2014/main" id="{CE62B64E-D26B-49F6-BFC5-FCCBC8DB84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86FCB0-AAEF-40D1-8836-7C88DFA9F4D1}"/>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234664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646DA-DA57-42C9-B926-DA5866EE8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787CDD-140E-406A-AB9E-53707D93EA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A37BD8-8435-40CE-A567-61673677A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EE95F1-B270-4069-81C6-E77101D0B98F}"/>
              </a:ext>
            </a:extLst>
          </p:cNvPr>
          <p:cNvSpPr>
            <a:spLocks noGrp="1"/>
          </p:cNvSpPr>
          <p:nvPr>
            <p:ph type="dt" sz="half" idx="10"/>
          </p:nvPr>
        </p:nvSpPr>
        <p:spPr/>
        <p:txBody>
          <a:bodyPr/>
          <a:lstStyle/>
          <a:p>
            <a:fld id="{FAEFF4C6-BD8C-45E8-A9A8-6F5C2E95CA37}" type="datetimeFigureOut">
              <a:rPr lang="en-GB" smtClean="0"/>
              <a:t>18/08/2022</a:t>
            </a:fld>
            <a:endParaRPr lang="en-GB"/>
          </a:p>
        </p:txBody>
      </p:sp>
      <p:sp>
        <p:nvSpPr>
          <p:cNvPr id="6" name="Footer Placeholder 5">
            <a:extLst>
              <a:ext uri="{FF2B5EF4-FFF2-40B4-BE49-F238E27FC236}">
                <a16:creationId xmlns:a16="http://schemas.microsoft.com/office/drawing/2014/main" id="{863A4ECB-E230-488B-A055-117CEFE9FC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3D49FF-3426-48D7-B959-D46F78066A4B}"/>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193883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D863-E45E-4834-BA1F-90A05D5C9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1B456F-FE3C-4F21-AD97-612590084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C01FE9-0AE8-4477-877F-9F1FCD8B3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139ED1-8439-41CE-9F0E-07C46D69B7BB}"/>
              </a:ext>
            </a:extLst>
          </p:cNvPr>
          <p:cNvSpPr>
            <a:spLocks noGrp="1"/>
          </p:cNvSpPr>
          <p:nvPr>
            <p:ph type="dt" sz="half" idx="10"/>
          </p:nvPr>
        </p:nvSpPr>
        <p:spPr/>
        <p:txBody>
          <a:bodyPr/>
          <a:lstStyle/>
          <a:p>
            <a:fld id="{FAEFF4C6-BD8C-45E8-A9A8-6F5C2E95CA37}" type="datetimeFigureOut">
              <a:rPr lang="en-GB" smtClean="0"/>
              <a:t>18/08/2022</a:t>
            </a:fld>
            <a:endParaRPr lang="en-GB"/>
          </a:p>
        </p:txBody>
      </p:sp>
      <p:sp>
        <p:nvSpPr>
          <p:cNvPr id="6" name="Footer Placeholder 5">
            <a:extLst>
              <a:ext uri="{FF2B5EF4-FFF2-40B4-BE49-F238E27FC236}">
                <a16:creationId xmlns:a16="http://schemas.microsoft.com/office/drawing/2014/main" id="{AAF31C0A-4687-4BCB-A859-5AA5EEB747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EC1DAE-BE6F-4D91-88C0-DD5B45C3361A}"/>
              </a:ext>
            </a:extLst>
          </p:cNvPr>
          <p:cNvSpPr>
            <a:spLocks noGrp="1"/>
          </p:cNvSpPr>
          <p:nvPr>
            <p:ph type="sldNum" sz="quarter" idx="12"/>
          </p:nvPr>
        </p:nvSpPr>
        <p:spPr/>
        <p:txBody>
          <a:bodyPr/>
          <a:lstStyle/>
          <a:p>
            <a:fld id="{9C753B29-3899-4268-9660-0C8AE5BC4E0B}" type="slidenum">
              <a:rPr lang="en-GB" smtClean="0"/>
              <a:t>‹#›</a:t>
            </a:fld>
            <a:endParaRPr lang="en-GB"/>
          </a:p>
        </p:txBody>
      </p:sp>
    </p:spTree>
    <p:extLst>
      <p:ext uri="{BB962C8B-B14F-4D97-AF65-F5344CB8AC3E}">
        <p14:creationId xmlns:p14="http://schemas.microsoft.com/office/powerpoint/2010/main" val="1468498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E13664-9690-4D39-9E5A-0503A36D1F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09035A-DDF3-47F5-A91E-937DC5C1B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3D3B87-AE9C-42C9-8043-5B551AE52E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FF4C6-BD8C-45E8-A9A8-6F5C2E95CA37}" type="datetimeFigureOut">
              <a:rPr lang="en-GB" smtClean="0"/>
              <a:t>18/08/2022</a:t>
            </a:fld>
            <a:endParaRPr lang="en-GB"/>
          </a:p>
        </p:txBody>
      </p:sp>
      <p:sp>
        <p:nvSpPr>
          <p:cNvPr id="5" name="Footer Placeholder 4">
            <a:extLst>
              <a:ext uri="{FF2B5EF4-FFF2-40B4-BE49-F238E27FC236}">
                <a16:creationId xmlns:a16="http://schemas.microsoft.com/office/drawing/2014/main" id="{6601E8DB-673A-40C6-B459-743C824E1A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248CF2-8AAA-4232-823A-18D6D6FA3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53B29-3899-4268-9660-0C8AE5BC4E0B}" type="slidenum">
              <a:rPr lang="en-GB" smtClean="0"/>
              <a:t>‹#›</a:t>
            </a:fld>
            <a:endParaRPr lang="en-GB"/>
          </a:p>
        </p:txBody>
      </p:sp>
    </p:spTree>
    <p:extLst>
      <p:ext uri="{BB962C8B-B14F-4D97-AF65-F5344CB8AC3E}">
        <p14:creationId xmlns:p14="http://schemas.microsoft.com/office/powerpoint/2010/main" val="2010347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F63361-A290-430D-BD58-B587DB7D0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45831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FF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57C9-DFD7-48C8-9866-0296EEF8CF2F}"/>
              </a:ext>
            </a:extLst>
          </p:cNvPr>
          <p:cNvSpPr>
            <a:spLocks noGrp="1"/>
          </p:cNvSpPr>
          <p:nvPr>
            <p:ph type="title"/>
          </p:nvPr>
        </p:nvSpPr>
        <p:spPr>
          <a:xfrm>
            <a:off x="115186" y="595424"/>
            <a:ext cx="10515600" cy="1073986"/>
          </a:xfrm>
        </p:spPr>
        <p:txBody>
          <a:bodyPr>
            <a:normAutofit fontScale="90000"/>
          </a:bodyPr>
          <a:lstStyle/>
          <a:p>
            <a:pPr algn="ctr">
              <a:lnSpc>
                <a:spcPct val="100000"/>
              </a:lnSpc>
            </a:pPr>
            <a:r>
              <a:rPr lang="en-GB" sz="2800" b="1" dirty="0">
                <a:solidFill>
                  <a:srgbClr val="482F94"/>
                </a:solidFill>
                <a:latin typeface="Calibri" panose="020F0502020204030204" pitchFamily="34" charset="0"/>
              </a:rPr>
              <a:t>Game</a:t>
            </a:r>
            <a:r>
              <a:rPr lang="en-GB" sz="2700" dirty="0"/>
              <a:t> </a:t>
            </a:r>
            <a:r>
              <a:rPr lang="en-GB" sz="2800" b="1" dirty="0">
                <a:solidFill>
                  <a:srgbClr val="482F94"/>
                </a:solidFill>
                <a:latin typeface="Calibri" panose="020F0502020204030204" pitchFamily="34" charset="0"/>
              </a:rPr>
              <a:t>1: 6, 12, 18 in a Row!</a:t>
            </a:r>
            <a:br>
              <a:rPr lang="en-GB" sz="2700" dirty="0"/>
            </a:br>
            <a:br>
              <a:rPr lang="en-GB" sz="2700" dirty="0"/>
            </a:br>
            <a:r>
              <a:rPr lang="en-GB" sz="2200" b="1" dirty="0">
                <a:solidFill>
                  <a:srgbClr val="AA508F"/>
                </a:solidFill>
                <a:latin typeface="Calibri" panose="020F0502020204030204" pitchFamily="34" charset="0"/>
              </a:rPr>
              <a:t>What you need: </a:t>
            </a:r>
            <a:r>
              <a:rPr lang="en-GB" sz="2200" dirty="0">
                <a:solidFill>
                  <a:srgbClr val="AA508F"/>
                </a:solidFill>
                <a:latin typeface="Calibri" panose="020F0502020204030204" pitchFamily="34" charset="0"/>
              </a:rPr>
              <a:t>Flashcards, a computer.</a:t>
            </a:r>
            <a:br>
              <a:rPr lang="en-GB" sz="2400" dirty="0"/>
            </a:br>
            <a:r>
              <a:rPr lang="en-GB" sz="2200" b="1" dirty="0">
                <a:solidFill>
                  <a:srgbClr val="AA508F"/>
                </a:solidFill>
                <a:latin typeface="Calibri" panose="020F0502020204030204" pitchFamily="34" charset="0"/>
              </a:rPr>
              <a:t>Aim of the game: </a:t>
            </a:r>
            <a:r>
              <a:rPr lang="en-GB" sz="2400" b="1" dirty="0">
                <a:solidFill>
                  <a:srgbClr val="AA508F"/>
                </a:solidFill>
                <a:latin typeface="Calibri" panose="020F0502020204030204" pitchFamily="34" charset="0"/>
                <a:cs typeface="Times New Roman" panose="02020603050405020304" pitchFamily="18" charset="0"/>
              </a:rPr>
              <a:t>To Maximise the number of Science flash cards each student has.</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200" dirty="0"/>
              <a:t>.</a:t>
            </a:r>
            <a:br>
              <a:rPr lang="en-GB" dirty="0"/>
            </a:br>
            <a:endParaRPr lang="en-GB" sz="2200" dirty="0">
              <a:solidFill>
                <a:srgbClr val="AA508F"/>
              </a:solidFill>
              <a:latin typeface="Calibri" panose="020F0502020204030204" pitchFamily="34" charset="0"/>
            </a:endParaRPr>
          </a:p>
        </p:txBody>
      </p:sp>
      <p:sp>
        <p:nvSpPr>
          <p:cNvPr id="3" name="Content Placeholder 2">
            <a:extLst>
              <a:ext uri="{FF2B5EF4-FFF2-40B4-BE49-F238E27FC236}">
                <a16:creationId xmlns:a16="http://schemas.microsoft.com/office/drawing/2014/main" id="{22D6DFB0-1AD1-444F-9044-4FEEDCC1D675}"/>
              </a:ext>
            </a:extLst>
          </p:cNvPr>
          <p:cNvSpPr>
            <a:spLocks noGrp="1"/>
          </p:cNvSpPr>
          <p:nvPr>
            <p:ph idx="1"/>
          </p:nvPr>
        </p:nvSpPr>
        <p:spPr>
          <a:xfrm>
            <a:off x="921488" y="1669409"/>
            <a:ext cx="10515600" cy="5069861"/>
          </a:xfrm>
        </p:spPr>
        <p:txBody>
          <a:bodyPr>
            <a:normAutofit fontScale="25000" lnSpcReduction="20000"/>
          </a:bodyPr>
          <a:lstStyle/>
          <a:p>
            <a:pPr marL="342900" lvl="0" indent="-342900">
              <a:lnSpc>
                <a:spcPct val="107000"/>
              </a:lnSpc>
              <a:buFont typeface="+mj-lt"/>
              <a:buAutoNum type="arabicPeriod"/>
            </a:pPr>
            <a:endParaRPr lang="en-GB" sz="55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5500" dirty="0">
                <a:latin typeface="Calibri" panose="020F0502020204030204" pitchFamily="34" charset="0"/>
                <a:ea typeface="Calibri" panose="020F0502020204030204" pitchFamily="34" charset="0"/>
                <a:cs typeface="Times New Roman" panose="02020603050405020304" pitchFamily="18" charset="0"/>
              </a:rPr>
              <a:t>PART 1 – Making Flash CARDS.</a:t>
            </a:r>
          </a:p>
          <a:p>
            <a:pPr marL="342900" lvl="0" indent="-342900">
              <a:lnSpc>
                <a:spcPct val="107000"/>
              </a:lnSpc>
              <a:buFont typeface="+mj-lt"/>
              <a:buAutoNum type="arabicPeriod"/>
            </a:pPr>
            <a:r>
              <a:rPr lang="en-GB" sz="5500" dirty="0">
                <a:effectLst/>
                <a:latin typeface="Calibri" panose="020F0502020204030204" pitchFamily="34" charset="0"/>
                <a:ea typeface="Calibri" panose="020F0502020204030204" pitchFamily="34" charset="0"/>
                <a:cs typeface="Times New Roman" panose="02020603050405020304" pitchFamily="18" charset="0"/>
              </a:rPr>
              <a:t>Each Student should log on to My learning Journey and open up the spreadsheet on the science section.</a:t>
            </a:r>
          </a:p>
          <a:p>
            <a:pPr marL="342900" lvl="0" indent="-342900">
              <a:lnSpc>
                <a:spcPct val="107000"/>
              </a:lnSpc>
              <a:buFont typeface="+mj-lt"/>
              <a:buAutoNum type="arabicPeriod"/>
            </a:pPr>
            <a:r>
              <a:rPr lang="en-GB" sz="5500" dirty="0">
                <a:effectLst/>
                <a:latin typeface="Calibri" panose="020F0502020204030204" pitchFamily="34" charset="0"/>
                <a:ea typeface="Calibri" panose="020F0502020204030204" pitchFamily="34" charset="0"/>
                <a:cs typeface="Times New Roman" panose="02020603050405020304" pitchFamily="18" charset="0"/>
              </a:rPr>
              <a:t>Look through the questions and make 10 additional flashcards on a topic you need to revise.  </a:t>
            </a:r>
            <a:endParaRPr lang="en-GB" sz="55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5500" dirty="0">
                <a:latin typeface="Calibri" panose="020F0502020204030204" pitchFamily="34" charset="0"/>
                <a:ea typeface="Calibri" panose="020F0502020204030204" pitchFamily="34" charset="0"/>
                <a:cs typeface="Times New Roman" panose="02020603050405020304" pitchFamily="18" charset="0"/>
              </a:rPr>
              <a:t>PART 2 – SIX IN A ROW</a:t>
            </a:r>
            <a:endParaRPr lang="en-GB" sz="55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6000" dirty="0"/>
              <a:t>The students should be in pairs. </a:t>
            </a:r>
          </a:p>
          <a:p>
            <a:pPr lvl="0"/>
            <a:r>
              <a:rPr lang="en-GB" sz="6000" dirty="0"/>
              <a:t>In each pair,  one student should be the quizzer, and one should be the player.</a:t>
            </a:r>
          </a:p>
          <a:p>
            <a:pPr lvl="0"/>
            <a:r>
              <a:rPr lang="en-GB" sz="6000" dirty="0"/>
              <a:t>The player gives 20 of their Science flashcards, to the quizzer.</a:t>
            </a:r>
          </a:p>
          <a:p>
            <a:pPr lvl="0"/>
            <a:r>
              <a:rPr lang="en-GB" sz="6000" dirty="0"/>
              <a:t>The quizzer should shuffle the cards and asks the player 6 questions from the player’s flashcards.</a:t>
            </a:r>
          </a:p>
          <a:p>
            <a:pPr lvl="0"/>
            <a:r>
              <a:rPr lang="en-GB" sz="6000" dirty="0"/>
              <a:t>The player scores one point for each correct answer and 12 points in total if they get 6 correct answers in a row.</a:t>
            </a:r>
          </a:p>
          <a:p>
            <a:pPr lvl="0"/>
            <a:r>
              <a:rPr lang="en-GB" sz="6000" dirty="0"/>
              <a:t>If 6 consecutive questions are answered correctly, the quizzer should ask another 6 questions until the player scores 18 in a row.</a:t>
            </a:r>
          </a:p>
          <a:p>
            <a:pPr lvl="0"/>
            <a:r>
              <a:rPr lang="en-GB" sz="6000" dirty="0"/>
              <a:t>The round ends when the player gets 18 answers correct in a row or gets an incorrect answer.</a:t>
            </a:r>
          </a:p>
          <a:p>
            <a:pPr lvl="0"/>
            <a:r>
              <a:rPr lang="en-GB" sz="6000" dirty="0"/>
              <a:t>At the end of the round the quizzer gives the 20 cards back to the player. The pair then swap roles.</a:t>
            </a:r>
          </a:p>
          <a:p>
            <a:pPr lvl="0"/>
            <a:r>
              <a:rPr lang="en-GB" sz="6000" dirty="0"/>
              <a:t>The game ends after each student has had a turn. </a:t>
            </a:r>
          </a:p>
          <a:p>
            <a:pPr lvl="0"/>
            <a:r>
              <a:rPr lang="en-GB" sz="6000" dirty="0"/>
              <a:t>At the end of the game, the tutor selects the student with the highest score.</a:t>
            </a:r>
          </a:p>
          <a:p>
            <a:pPr lvl="0"/>
            <a:r>
              <a:rPr lang="en-GB" sz="6000" dirty="0"/>
              <a:t>To claim a bonus prize, the student should come to the success lounge and play the game with </a:t>
            </a:r>
            <a:r>
              <a:rPr lang="en-GB" sz="6000" dirty="0" err="1"/>
              <a:t>Dr.</a:t>
            </a:r>
            <a:r>
              <a:rPr lang="en-GB" sz="6000" dirty="0"/>
              <a:t> Mezue.</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025D1C22-1E27-4578-A01D-FF7FA60A0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0722" y="0"/>
            <a:ext cx="2206092" cy="1240927"/>
          </a:xfrm>
          <a:prstGeom prst="rect">
            <a:avLst/>
          </a:prstGeom>
        </p:spPr>
      </p:pic>
    </p:spTree>
    <p:extLst>
      <p:ext uri="{BB962C8B-B14F-4D97-AF65-F5344CB8AC3E}">
        <p14:creationId xmlns:p14="http://schemas.microsoft.com/office/powerpoint/2010/main" val="388854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57C9-DFD7-48C8-9866-0296EEF8CF2F}"/>
              </a:ext>
            </a:extLst>
          </p:cNvPr>
          <p:cNvSpPr>
            <a:spLocks noGrp="1"/>
          </p:cNvSpPr>
          <p:nvPr>
            <p:ph type="title"/>
          </p:nvPr>
        </p:nvSpPr>
        <p:spPr>
          <a:xfrm>
            <a:off x="838200" y="595848"/>
            <a:ext cx="10515600" cy="1325563"/>
          </a:xfrm>
        </p:spPr>
        <p:txBody>
          <a:bodyPr>
            <a:normAutofit fontScale="90000"/>
          </a:bodyPr>
          <a:lstStyle/>
          <a:p>
            <a:pPr algn="ctr"/>
            <a:r>
              <a:rPr lang="en-GB" sz="2800" b="1" dirty="0">
                <a:solidFill>
                  <a:srgbClr val="482F94"/>
                </a:solidFill>
                <a:latin typeface="Calibri" panose="020F0502020204030204" pitchFamily="34" charset="0"/>
              </a:rPr>
              <a:t>Game</a:t>
            </a:r>
            <a:r>
              <a:rPr lang="en-GB" sz="2700" dirty="0"/>
              <a:t> </a:t>
            </a:r>
            <a:r>
              <a:rPr lang="en-GB" sz="2800" b="1" dirty="0">
                <a:solidFill>
                  <a:srgbClr val="482F94"/>
                </a:solidFill>
                <a:latin typeface="Calibri" panose="020F0502020204030204" pitchFamily="34" charset="0"/>
              </a:rPr>
              <a:t>2 – Learning Together</a:t>
            </a:r>
            <a:br>
              <a:rPr lang="en-GB" sz="2700" dirty="0"/>
            </a:br>
            <a:br>
              <a:rPr lang="en-GB" sz="2700" dirty="0"/>
            </a:br>
            <a:r>
              <a:rPr lang="en-GB" sz="2200" b="1" dirty="0">
                <a:solidFill>
                  <a:srgbClr val="AA508F"/>
                </a:solidFill>
                <a:latin typeface="Calibri" panose="020F0502020204030204" pitchFamily="34" charset="0"/>
              </a:rPr>
              <a:t>What you need: </a:t>
            </a:r>
            <a:r>
              <a:rPr lang="en-GB" sz="2200" dirty="0">
                <a:solidFill>
                  <a:srgbClr val="AA508F"/>
                </a:solidFill>
                <a:latin typeface="Calibri" panose="020F0502020204030204" pitchFamily="34" charset="0"/>
              </a:rPr>
              <a:t>Pen and paper (You can use your maths book or a blank learning Card)</a:t>
            </a:r>
            <a:br>
              <a:rPr lang="en-GB" sz="2400" dirty="0"/>
            </a:br>
            <a:r>
              <a:rPr lang="en-GB" sz="2200" b="1" dirty="0">
                <a:solidFill>
                  <a:srgbClr val="AA508F"/>
                </a:solidFill>
                <a:latin typeface="Calibri" panose="020F0502020204030204" pitchFamily="34" charset="0"/>
              </a:rPr>
              <a:t>Aim of the game: Working together to solve mathematics questions</a:t>
            </a:r>
            <a:r>
              <a:rPr lang="en-GB" sz="2200" dirty="0">
                <a:solidFill>
                  <a:srgbClr val="AA508F"/>
                </a:solidFill>
                <a:latin typeface="Calibri" panose="020F0502020204030204" pitchFamily="34" charset="0"/>
              </a:rPr>
              <a:t>.</a:t>
            </a:r>
            <a:br>
              <a:rPr lang="en-GB" sz="2200" dirty="0">
                <a:solidFill>
                  <a:srgbClr val="AA508F"/>
                </a:solidFill>
                <a:latin typeface="Calibri" panose="020F0502020204030204" pitchFamily="34" charset="0"/>
              </a:rPr>
            </a:br>
            <a:endParaRPr lang="en-GB" sz="2200" dirty="0">
              <a:solidFill>
                <a:srgbClr val="AA508F"/>
              </a:solidFill>
              <a:latin typeface="Calibri" panose="020F0502020204030204" pitchFamily="34" charset="0"/>
            </a:endParaRPr>
          </a:p>
        </p:txBody>
      </p:sp>
      <p:sp>
        <p:nvSpPr>
          <p:cNvPr id="3" name="Content Placeholder 2">
            <a:extLst>
              <a:ext uri="{FF2B5EF4-FFF2-40B4-BE49-F238E27FC236}">
                <a16:creationId xmlns:a16="http://schemas.microsoft.com/office/drawing/2014/main" id="{22D6DFB0-1AD1-444F-9044-4FEEDCC1D675}"/>
              </a:ext>
            </a:extLst>
          </p:cNvPr>
          <p:cNvSpPr>
            <a:spLocks noGrp="1"/>
          </p:cNvSpPr>
          <p:nvPr>
            <p:ph idx="1"/>
          </p:nvPr>
        </p:nvSpPr>
        <p:spPr>
          <a:xfrm>
            <a:off x="955158" y="2690177"/>
            <a:ext cx="10515600" cy="3774418"/>
          </a:xfrm>
        </p:spPr>
        <p:txBody>
          <a:bodyPr>
            <a:normAutofit/>
          </a:bodyPr>
          <a:lstStyle/>
          <a:p>
            <a:pPr lvl="0"/>
            <a:r>
              <a:rPr lang="en-GB" sz="1400" dirty="0"/>
              <a:t>In each group there should be 3 roles; a questioner, a presenter and an explainer.</a:t>
            </a:r>
          </a:p>
          <a:p>
            <a:pPr lvl="0"/>
            <a:r>
              <a:rPr lang="en-GB" sz="1400" dirty="0"/>
              <a:t>The questioner seeks information for the group if needed, the presenter writes out </a:t>
            </a:r>
            <a:r>
              <a:rPr lang="en-GB" sz="1400"/>
              <a:t>the group’s </a:t>
            </a:r>
            <a:r>
              <a:rPr lang="en-GB" sz="1400" dirty="0"/>
              <a:t>solution, the explainer explains the solution to the question to questioners form other groups.</a:t>
            </a:r>
          </a:p>
          <a:p>
            <a:pPr lvl="0"/>
            <a:r>
              <a:rPr lang="en-GB" sz="1400" dirty="0"/>
              <a:t>The tutor opens up the revision booklet for the year group.</a:t>
            </a:r>
          </a:p>
          <a:p>
            <a:pPr lvl="0"/>
            <a:r>
              <a:rPr lang="en-GB" sz="1400" dirty="0"/>
              <a:t>A student should select a question at random.</a:t>
            </a:r>
          </a:p>
          <a:p>
            <a:pPr lvl="0"/>
            <a:r>
              <a:rPr lang="en-GB" sz="1400" dirty="0"/>
              <a:t>Each group should try to work the question out. </a:t>
            </a:r>
          </a:p>
          <a:p>
            <a:pPr lvl="0"/>
            <a:r>
              <a:rPr lang="en-GB" sz="1400" dirty="0"/>
              <a:t>The questioner can go and seek help from the explainer in another group.</a:t>
            </a:r>
          </a:p>
          <a:p>
            <a:pPr lvl="0"/>
            <a:r>
              <a:rPr lang="en-GB" sz="1400" dirty="0"/>
              <a:t>When the group is sure of their solution, the presenter should compare their answer with other group’s presenters. The tutor group should find a way to decide on the correct answer. </a:t>
            </a:r>
          </a:p>
          <a:p>
            <a:pPr lvl="0"/>
            <a:r>
              <a:rPr lang="en-GB" sz="1400" dirty="0"/>
              <a:t>When the class has agreed on the correct answer, the students should swap roles within each group and another question should be selected at random. </a:t>
            </a:r>
          </a:p>
          <a:p>
            <a:pPr marL="0" indent="0">
              <a:buNone/>
            </a:pPr>
            <a:r>
              <a:rPr lang="en-GB" sz="1400" dirty="0"/>
              <a:t>The game continues … </a:t>
            </a:r>
          </a:p>
        </p:txBody>
      </p:sp>
      <p:pic>
        <p:nvPicPr>
          <p:cNvPr id="5" name="Picture 4">
            <a:extLst>
              <a:ext uri="{FF2B5EF4-FFF2-40B4-BE49-F238E27FC236}">
                <a16:creationId xmlns:a16="http://schemas.microsoft.com/office/drawing/2014/main" id="{025D1C22-1E27-4578-A01D-FF7FA60A0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4742" y="58927"/>
            <a:ext cx="1919296" cy="1079604"/>
          </a:xfrm>
          <a:prstGeom prst="rect">
            <a:avLst/>
          </a:prstGeom>
        </p:spPr>
      </p:pic>
      <p:sp>
        <p:nvSpPr>
          <p:cNvPr id="12" name="TextBox 11">
            <a:extLst>
              <a:ext uri="{FF2B5EF4-FFF2-40B4-BE49-F238E27FC236}">
                <a16:creationId xmlns:a16="http://schemas.microsoft.com/office/drawing/2014/main" id="{EF484CF1-26D9-4B77-983D-6D5AE1CCD2A9}"/>
              </a:ext>
            </a:extLst>
          </p:cNvPr>
          <p:cNvSpPr txBox="1"/>
          <p:nvPr/>
        </p:nvSpPr>
        <p:spPr>
          <a:xfrm>
            <a:off x="1382233" y="2062716"/>
            <a:ext cx="9675627" cy="372140"/>
          </a:xfrm>
          <a:prstGeom prst="rect">
            <a:avLst/>
          </a:prstGeom>
          <a:noFill/>
        </p:spPr>
        <p:txBody>
          <a:bodyPr wrap="square" rtlCol="0">
            <a:spAutoFit/>
          </a:bodyPr>
          <a:lstStyle/>
          <a:p>
            <a:r>
              <a:rPr lang="en-GB" dirty="0"/>
              <a:t>Students should work in groups of 3 to answer each question.</a:t>
            </a:r>
          </a:p>
        </p:txBody>
      </p:sp>
    </p:spTree>
    <p:extLst>
      <p:ext uri="{BB962C8B-B14F-4D97-AF65-F5344CB8AC3E}">
        <p14:creationId xmlns:p14="http://schemas.microsoft.com/office/powerpoint/2010/main" val="69155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57C9-DFD7-48C8-9866-0296EEF8CF2F}"/>
              </a:ext>
            </a:extLst>
          </p:cNvPr>
          <p:cNvSpPr>
            <a:spLocks noGrp="1"/>
          </p:cNvSpPr>
          <p:nvPr>
            <p:ph type="title"/>
          </p:nvPr>
        </p:nvSpPr>
        <p:spPr>
          <a:xfrm>
            <a:off x="143953" y="182880"/>
            <a:ext cx="11904094" cy="508000"/>
          </a:xfrm>
        </p:spPr>
        <p:txBody>
          <a:bodyPr>
            <a:normAutofit fontScale="90000"/>
          </a:bodyPr>
          <a:lstStyle/>
          <a:p>
            <a:pPr algn="ctr">
              <a:lnSpc>
                <a:spcPct val="100000"/>
              </a:lnSpc>
            </a:pPr>
            <a:br>
              <a:rPr lang="en-GB" sz="2800" b="1" dirty="0">
                <a:solidFill>
                  <a:srgbClr val="482F94"/>
                </a:solidFill>
                <a:latin typeface="Calibri" panose="020F0502020204030204" pitchFamily="34" charset="0"/>
              </a:rPr>
            </a:br>
            <a:br>
              <a:rPr lang="en-GB" sz="2800" b="1" dirty="0">
                <a:solidFill>
                  <a:srgbClr val="482F94"/>
                </a:solidFill>
                <a:latin typeface="Calibri" panose="020F0502020204030204" pitchFamily="34" charset="0"/>
              </a:rPr>
            </a:br>
            <a:br>
              <a:rPr lang="en-GB" sz="2800" b="1" dirty="0">
                <a:solidFill>
                  <a:srgbClr val="482F94"/>
                </a:solidFill>
                <a:latin typeface="Calibri" panose="020F0502020204030204" pitchFamily="34" charset="0"/>
              </a:rPr>
            </a:br>
            <a:r>
              <a:rPr lang="en-GB" sz="2800" b="1" dirty="0">
                <a:solidFill>
                  <a:srgbClr val="482F94"/>
                </a:solidFill>
                <a:latin typeface="Calibri" panose="020F0502020204030204" pitchFamily="34" charset="0"/>
              </a:rPr>
              <a:t>Learners and Knowers.</a:t>
            </a:r>
            <a:br>
              <a:rPr lang="en-GB" sz="2800" b="1" dirty="0">
                <a:solidFill>
                  <a:srgbClr val="482F94"/>
                </a:solidFill>
                <a:latin typeface="Calibri" panose="020F0502020204030204" pitchFamily="34" charset="0"/>
              </a:rPr>
            </a:br>
            <a:br>
              <a:rPr lang="en-GB" sz="1100" dirty="0">
                <a:latin typeface="Calibri" panose="020F0502020204030204" pitchFamily="34" charset="0"/>
                <a:cs typeface="Calibri" panose="020F0502020204030204" pitchFamily="34" charset="0"/>
              </a:rPr>
            </a:br>
            <a:r>
              <a:rPr lang="en-GB" sz="2200" b="1" dirty="0">
                <a:solidFill>
                  <a:srgbClr val="AA508F"/>
                </a:solidFill>
                <a:latin typeface="Calibri" panose="020F0502020204030204" pitchFamily="34" charset="0"/>
              </a:rPr>
              <a:t>What you need: A subject learning list</a:t>
            </a:r>
            <a:r>
              <a:rPr lang="en-GB" sz="2200" dirty="0">
                <a:solidFill>
                  <a:srgbClr val="AA508F"/>
                </a:solidFill>
                <a:latin typeface="Calibri" panose="020F0502020204030204" pitchFamily="34" charset="0"/>
              </a:rPr>
              <a:t>, </a:t>
            </a:r>
            <a:br>
              <a:rPr lang="en-GB" sz="2400" dirty="0"/>
            </a:br>
            <a:r>
              <a:rPr lang="en-GB" sz="2200" b="1" dirty="0">
                <a:solidFill>
                  <a:srgbClr val="AA508F"/>
                </a:solidFill>
                <a:latin typeface="Calibri" panose="020F0502020204030204" pitchFamily="34" charset="0"/>
              </a:rPr>
              <a:t>Aim of the game: </a:t>
            </a:r>
            <a:r>
              <a:rPr lang="en-GB" sz="2200" b="1" dirty="0">
                <a:solidFill>
                  <a:srgbClr val="AA508F"/>
                </a:solidFill>
                <a:latin typeface="Calibri" panose="020F0502020204030204" pitchFamily="34" charset="0"/>
                <a:cs typeface="Calibri" panose="020F0502020204030204" pitchFamily="34" charset="0"/>
              </a:rPr>
              <a:t>For students to learn together and identify their knowledge gaps</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endParaRPr lang="en-GB" sz="2200" dirty="0">
              <a:solidFill>
                <a:srgbClr val="AA508F"/>
              </a:solidFill>
              <a:latin typeface="Calibri" panose="020F0502020204030204" pitchFamily="34" charset="0"/>
            </a:endParaRPr>
          </a:p>
        </p:txBody>
      </p:sp>
      <p:sp>
        <p:nvSpPr>
          <p:cNvPr id="3" name="Content Placeholder 2">
            <a:extLst>
              <a:ext uri="{FF2B5EF4-FFF2-40B4-BE49-F238E27FC236}">
                <a16:creationId xmlns:a16="http://schemas.microsoft.com/office/drawing/2014/main" id="{22D6DFB0-1AD1-444F-9044-4FEEDCC1D675}"/>
              </a:ext>
            </a:extLst>
          </p:cNvPr>
          <p:cNvSpPr>
            <a:spLocks noGrp="1"/>
          </p:cNvSpPr>
          <p:nvPr>
            <p:ph idx="1"/>
          </p:nvPr>
        </p:nvSpPr>
        <p:spPr>
          <a:xfrm>
            <a:off x="697968" y="1696720"/>
            <a:ext cx="10515600" cy="4117990"/>
          </a:xfrm>
        </p:spPr>
        <p:txBody>
          <a:bodyPr>
            <a:normAutofit fontScale="25000" lnSpcReduction="20000"/>
          </a:bodyPr>
          <a:lstStyle/>
          <a:p>
            <a:pPr marL="514350" lvl="0" indent="-514350" algn="l" rtl="0">
              <a:spcBef>
                <a:spcPts val="1000"/>
              </a:spcBef>
              <a:spcAft>
                <a:spcPts val="0"/>
              </a:spcAft>
              <a:buFont typeface="+mj-lt"/>
              <a:buAutoNum type="arabicPeriod"/>
            </a:pPr>
            <a:r>
              <a:rPr lang="en-GB" sz="8000" dirty="0">
                <a:latin typeface="+mn-lt"/>
                <a:ea typeface="Comfortaa Light"/>
                <a:cs typeface="Calibri" panose="020F0502020204030204" pitchFamily="34" charset="0"/>
                <a:sym typeface="Comfortaa Light"/>
              </a:rPr>
              <a:t>All Students should be put into groups of 5.</a:t>
            </a:r>
          </a:p>
          <a:p>
            <a:pPr marL="514350" lvl="0" indent="-514350" algn="l" rtl="0">
              <a:spcBef>
                <a:spcPts val="1000"/>
              </a:spcBef>
              <a:spcAft>
                <a:spcPts val="0"/>
              </a:spcAft>
              <a:buFont typeface="+mj-lt"/>
              <a:buAutoNum type="arabicPeriod"/>
            </a:pPr>
            <a:r>
              <a:rPr lang="en-GB" sz="8000" dirty="0">
                <a:latin typeface="+mn-lt"/>
                <a:ea typeface="Comfortaa Light"/>
                <a:cs typeface="Calibri" panose="020F0502020204030204" pitchFamily="34" charset="0"/>
                <a:sym typeface="Comfortaa Light"/>
              </a:rPr>
              <a:t>Each student will be given the learning list for the end-of-year exams.</a:t>
            </a:r>
          </a:p>
          <a:p>
            <a:pPr marL="514350" lvl="0" indent="-514350" algn="l" rtl="0">
              <a:spcBef>
                <a:spcPts val="1000"/>
              </a:spcBef>
              <a:spcAft>
                <a:spcPts val="0"/>
              </a:spcAft>
              <a:buFont typeface="+mj-lt"/>
              <a:buAutoNum type="arabicPeriod"/>
            </a:pPr>
            <a:r>
              <a:rPr lang="en-GB" sz="8000" dirty="0">
                <a:latin typeface="+mn-lt"/>
                <a:ea typeface="Comfortaa Light"/>
                <a:cs typeface="Calibri" panose="020F0502020204030204" pitchFamily="34" charset="0"/>
                <a:sym typeface="Comfortaa Light"/>
              </a:rPr>
              <a:t>Each group will have a selection of questions from the learning list in a booklet.</a:t>
            </a:r>
          </a:p>
          <a:p>
            <a:pPr marL="514350" lvl="0" indent="-514350" algn="l" rtl="0">
              <a:spcBef>
                <a:spcPts val="1000"/>
              </a:spcBef>
              <a:spcAft>
                <a:spcPts val="0"/>
              </a:spcAft>
              <a:buFont typeface="+mj-lt"/>
              <a:buAutoNum type="arabicPeriod"/>
            </a:pPr>
            <a:r>
              <a:rPr lang="en-GB" sz="8000" dirty="0">
                <a:latin typeface="+mn-lt"/>
                <a:ea typeface="Comfortaa Light"/>
                <a:cs typeface="Calibri" panose="020F0502020204030204" pitchFamily="34" charset="0"/>
                <a:sym typeface="Comfortaa Light"/>
              </a:rPr>
              <a:t>Within each group you have to choose two questions for each topic, work through each question on sheets of paper or their books and ensure that EVERYONE in the group knows why the question is worked out in that way. </a:t>
            </a:r>
          </a:p>
          <a:p>
            <a:pPr marL="514350" lvl="0" indent="-514350" algn="l" rtl="0">
              <a:spcBef>
                <a:spcPts val="1000"/>
              </a:spcBef>
              <a:spcAft>
                <a:spcPts val="0"/>
              </a:spcAft>
              <a:buFont typeface="+mj-lt"/>
              <a:buAutoNum type="arabicPeriod"/>
            </a:pPr>
            <a:r>
              <a:rPr lang="en-GB" sz="8000" dirty="0">
                <a:latin typeface="+mn-lt"/>
                <a:ea typeface="Comfortaa Light"/>
                <a:cs typeface="Calibri" panose="020F0502020204030204" pitchFamily="34" charset="0"/>
                <a:sym typeface="Comfortaa Light"/>
              </a:rPr>
              <a:t>Within each group, for each question, students will be</a:t>
            </a:r>
            <a:r>
              <a:rPr lang="en-GB" sz="8000" b="1" dirty="0">
                <a:latin typeface="+mn-lt"/>
                <a:ea typeface="Comfortaa"/>
                <a:cs typeface="Calibri" panose="020F0502020204030204" pitchFamily="34" charset="0"/>
                <a:sym typeface="Comfortaa"/>
              </a:rPr>
              <a:t> ‘Knowers’- when they share their knowledge </a:t>
            </a:r>
            <a:r>
              <a:rPr lang="en-GB" sz="8000" dirty="0">
                <a:latin typeface="+mn-lt"/>
                <a:ea typeface="Comfortaa Light"/>
                <a:cs typeface="Calibri" panose="020F0502020204030204" pitchFamily="34" charset="0"/>
                <a:sym typeface="Comfortaa Light"/>
              </a:rPr>
              <a:t>and ‘</a:t>
            </a:r>
            <a:r>
              <a:rPr lang="en-GB" sz="8000" b="1" dirty="0">
                <a:latin typeface="+mn-lt"/>
                <a:ea typeface="Comfortaa"/>
                <a:cs typeface="Calibri" panose="020F0502020204030204" pitchFamily="34" charset="0"/>
                <a:sym typeface="Comfortaa"/>
              </a:rPr>
              <a:t>Learners’- when they seek to know more. </a:t>
            </a:r>
          </a:p>
          <a:p>
            <a:pPr marL="514350" lvl="0" indent="-514350" algn="l" rtl="0">
              <a:spcBef>
                <a:spcPts val="1000"/>
              </a:spcBef>
              <a:spcAft>
                <a:spcPts val="0"/>
              </a:spcAft>
              <a:buFont typeface="+mj-lt"/>
              <a:buAutoNum type="arabicPeriod"/>
            </a:pPr>
            <a:r>
              <a:rPr lang="en-GB" sz="8000" b="1" dirty="0">
                <a:latin typeface="+mn-lt"/>
                <a:ea typeface="Comfortaa"/>
                <a:cs typeface="Calibri" panose="020F0502020204030204" pitchFamily="34" charset="0"/>
                <a:sym typeface="Comfortaa"/>
              </a:rPr>
              <a:t>Each student scores one point every time they are a learner and one point every time they are a knower.</a:t>
            </a:r>
          </a:p>
          <a:p>
            <a:pPr marL="514350" lvl="0" indent="-514350" algn="l" rtl="0">
              <a:spcBef>
                <a:spcPts val="1000"/>
              </a:spcBef>
              <a:spcAft>
                <a:spcPts val="0"/>
              </a:spcAft>
              <a:buFont typeface="+mj-lt"/>
              <a:buAutoNum type="arabicPeriod"/>
            </a:pPr>
            <a:r>
              <a:rPr lang="en-GB" sz="8000" i="1" dirty="0">
                <a:latin typeface="+mn-lt"/>
                <a:ea typeface="Comfortaa"/>
                <a:cs typeface="Calibri" panose="020F0502020204030204" pitchFamily="34" charset="0"/>
                <a:sym typeface="Comfortaa"/>
              </a:rPr>
              <a:t>Students should make learning cards/notes where necessary to help them remember the knowledge they have learnt.</a:t>
            </a:r>
          </a:p>
          <a:p>
            <a:pPr marL="514350" lvl="0" indent="-514350" algn="l" rtl="0">
              <a:spcBef>
                <a:spcPts val="1000"/>
              </a:spcBef>
              <a:spcAft>
                <a:spcPts val="0"/>
              </a:spcAft>
              <a:buFont typeface="+mj-lt"/>
              <a:buAutoNum type="arabicPeriod"/>
            </a:pPr>
            <a:r>
              <a:rPr lang="en-GB" sz="8000" dirty="0">
                <a:latin typeface="+mn-lt"/>
                <a:ea typeface="Comfortaa"/>
                <a:cs typeface="Calibri" panose="020F0502020204030204" pitchFamily="34" charset="0"/>
                <a:sym typeface="Comfortaa"/>
              </a:rPr>
              <a:t>On </a:t>
            </a:r>
            <a:r>
              <a:rPr lang="en-GB" sz="8000">
                <a:latin typeface="+mn-lt"/>
                <a:ea typeface="Comfortaa"/>
                <a:cs typeface="Calibri" panose="020F0502020204030204" pitchFamily="34" charset="0"/>
                <a:sym typeface="Comfortaa"/>
              </a:rPr>
              <a:t>the learning list </a:t>
            </a:r>
            <a:r>
              <a:rPr lang="en-GB" sz="8000" dirty="0">
                <a:latin typeface="+mn-lt"/>
                <a:ea typeface="Comfortaa"/>
                <a:cs typeface="Calibri" panose="020F0502020204030204" pitchFamily="34" charset="0"/>
                <a:sym typeface="Comfortaa"/>
              </a:rPr>
              <a:t>students should put a tick next to the topic(s) they are confident in</a:t>
            </a:r>
            <a:r>
              <a:rPr lang="en-GB" sz="8000" dirty="0">
                <a:latin typeface="+mn-lt"/>
                <a:ea typeface="Comfortaa"/>
                <a:cs typeface="Comfortaa"/>
                <a:sym typeface="Comfortaa"/>
              </a:rPr>
              <a:t>.</a:t>
            </a:r>
          </a:p>
          <a:p>
            <a:pPr marL="514350" lvl="0" indent="-514350" algn="l" rtl="0">
              <a:spcBef>
                <a:spcPts val="1000"/>
              </a:spcBef>
              <a:spcAft>
                <a:spcPts val="0"/>
              </a:spcAft>
              <a:buFont typeface="+mj-lt"/>
              <a:buAutoNum type="arabicPeriod"/>
            </a:pPr>
            <a:r>
              <a:rPr lang="en-GB" sz="8000" dirty="0">
                <a:latin typeface="+mn-lt"/>
                <a:ea typeface="Comfortaa"/>
                <a:cs typeface="Comfortaa"/>
                <a:sym typeface="Comfortaa"/>
              </a:rPr>
              <a:t>The topics not ticked are ‘knowledge gaps’.</a:t>
            </a:r>
          </a:p>
          <a:p>
            <a:pPr marL="514350" lvl="0" indent="-514350" algn="l" rtl="0">
              <a:spcBef>
                <a:spcPts val="1000"/>
              </a:spcBef>
              <a:spcAft>
                <a:spcPts val="0"/>
              </a:spcAft>
              <a:buFont typeface="+mj-lt"/>
              <a:buAutoNum type="arabicPeriod"/>
            </a:pPr>
            <a:r>
              <a:rPr lang="en-GB" sz="8000" dirty="0">
                <a:latin typeface="+mn-lt"/>
                <a:ea typeface="Comfortaa"/>
                <a:cs typeface="Comfortaa"/>
                <a:sym typeface="Comfortaa"/>
              </a:rPr>
              <a:t>The team with the most points wins.</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025D1C22-1E27-4578-A01D-FF7FA60A0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5908" y="5579623"/>
            <a:ext cx="2206092" cy="1240927"/>
          </a:xfrm>
          <a:prstGeom prst="rect">
            <a:avLst/>
          </a:prstGeom>
        </p:spPr>
      </p:pic>
    </p:spTree>
    <p:extLst>
      <p:ext uri="{BB962C8B-B14F-4D97-AF65-F5344CB8AC3E}">
        <p14:creationId xmlns:p14="http://schemas.microsoft.com/office/powerpoint/2010/main" val="173526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57C9-DFD7-48C8-9866-0296EEF8CF2F}"/>
              </a:ext>
            </a:extLst>
          </p:cNvPr>
          <p:cNvSpPr>
            <a:spLocks noGrp="1"/>
          </p:cNvSpPr>
          <p:nvPr>
            <p:ph type="title"/>
          </p:nvPr>
        </p:nvSpPr>
        <p:spPr>
          <a:xfrm>
            <a:off x="227241" y="264160"/>
            <a:ext cx="11904094" cy="955040"/>
          </a:xfrm>
        </p:spPr>
        <p:txBody>
          <a:bodyPr>
            <a:normAutofit fontScale="90000"/>
          </a:bodyPr>
          <a:lstStyle/>
          <a:p>
            <a:pPr algn="ctr">
              <a:lnSpc>
                <a:spcPct val="100000"/>
              </a:lnSpc>
            </a:pPr>
            <a:br>
              <a:rPr lang="en-GB" sz="2800" b="1" dirty="0">
                <a:solidFill>
                  <a:srgbClr val="482F94"/>
                </a:solidFill>
                <a:latin typeface="Calibri" panose="020F0502020204030204" pitchFamily="34" charset="0"/>
              </a:rPr>
            </a:br>
            <a:br>
              <a:rPr lang="en-GB" sz="2800" b="1" dirty="0">
                <a:solidFill>
                  <a:srgbClr val="482F94"/>
                </a:solidFill>
                <a:latin typeface="Calibri" panose="020F0502020204030204" pitchFamily="34" charset="0"/>
              </a:rPr>
            </a:br>
            <a:br>
              <a:rPr lang="en-GB" sz="2800" b="1" dirty="0">
                <a:solidFill>
                  <a:srgbClr val="482F94"/>
                </a:solidFill>
                <a:latin typeface="Calibri" panose="020F0502020204030204" pitchFamily="34" charset="0"/>
              </a:rPr>
            </a:br>
            <a:r>
              <a:rPr lang="en-GB" sz="2800" b="1" dirty="0">
                <a:solidFill>
                  <a:srgbClr val="482F94"/>
                </a:solidFill>
                <a:latin typeface="Calibri" panose="020F0502020204030204" pitchFamily="34" charset="0"/>
              </a:rPr>
              <a:t>Learners and Knowers.</a:t>
            </a:r>
            <a:br>
              <a:rPr lang="en-GB" sz="2800" b="1" dirty="0">
                <a:solidFill>
                  <a:srgbClr val="482F94"/>
                </a:solidFill>
                <a:latin typeface="Calibri" panose="020F0502020204030204" pitchFamily="34" charset="0"/>
              </a:rPr>
            </a:br>
            <a:br>
              <a:rPr lang="en-GB" sz="1100" dirty="0">
                <a:latin typeface="Calibri" panose="020F0502020204030204" pitchFamily="34" charset="0"/>
                <a:cs typeface="Calibri" panose="020F0502020204030204" pitchFamily="34" charset="0"/>
              </a:rPr>
            </a:br>
            <a:r>
              <a:rPr lang="en-GB" sz="2200" b="1" dirty="0">
                <a:solidFill>
                  <a:srgbClr val="AA508F"/>
                </a:solidFill>
                <a:latin typeface="Calibri" panose="020F0502020204030204" pitchFamily="34" charset="0"/>
              </a:rPr>
              <a:t>What you need: A subject learning list</a:t>
            </a:r>
            <a:r>
              <a:rPr lang="en-GB" sz="2200" dirty="0">
                <a:solidFill>
                  <a:srgbClr val="AA508F"/>
                </a:solidFill>
                <a:latin typeface="Calibri" panose="020F0502020204030204" pitchFamily="34" charset="0"/>
              </a:rPr>
              <a:t>, </a:t>
            </a:r>
            <a:br>
              <a:rPr lang="en-GB" sz="2400" dirty="0"/>
            </a:br>
            <a:r>
              <a:rPr lang="en-GB" sz="2200" b="1" dirty="0">
                <a:solidFill>
                  <a:srgbClr val="AA508F"/>
                </a:solidFill>
                <a:latin typeface="Calibri" panose="020F0502020204030204" pitchFamily="34" charset="0"/>
              </a:rPr>
              <a:t>Aim of the game: </a:t>
            </a:r>
            <a:r>
              <a:rPr lang="en-GB" sz="2200" b="1" dirty="0">
                <a:solidFill>
                  <a:srgbClr val="AA508F"/>
                </a:solidFill>
                <a:latin typeface="Calibri" panose="020F0502020204030204" pitchFamily="34" charset="0"/>
                <a:cs typeface="Calibri" panose="020F0502020204030204" pitchFamily="34" charset="0"/>
              </a:rPr>
              <a:t>For students to learn together and identify their knowledge gaps</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endParaRPr lang="en-GB" sz="2200" dirty="0">
              <a:solidFill>
                <a:srgbClr val="AA508F"/>
              </a:solidFill>
              <a:latin typeface="Calibri" panose="020F0502020204030204" pitchFamily="34" charset="0"/>
            </a:endParaRPr>
          </a:p>
        </p:txBody>
      </p:sp>
      <p:sp>
        <p:nvSpPr>
          <p:cNvPr id="3" name="Content Placeholder 2">
            <a:extLst>
              <a:ext uri="{FF2B5EF4-FFF2-40B4-BE49-F238E27FC236}">
                <a16:creationId xmlns:a16="http://schemas.microsoft.com/office/drawing/2014/main" id="{22D6DFB0-1AD1-444F-9044-4FEEDCC1D675}"/>
              </a:ext>
            </a:extLst>
          </p:cNvPr>
          <p:cNvSpPr>
            <a:spLocks noGrp="1"/>
          </p:cNvSpPr>
          <p:nvPr>
            <p:ph idx="1"/>
          </p:nvPr>
        </p:nvSpPr>
        <p:spPr>
          <a:xfrm>
            <a:off x="921488" y="2387600"/>
            <a:ext cx="10515600" cy="4117990"/>
          </a:xfrm>
        </p:spPr>
        <p:txBody>
          <a:bodyPr>
            <a:normAutofit/>
          </a:bodyPr>
          <a:lstStyle/>
          <a:p>
            <a:pPr marL="514350" lvl="0" indent="-514350" algn="l" rtl="0">
              <a:spcBef>
                <a:spcPts val="1000"/>
              </a:spcBef>
              <a:spcAft>
                <a:spcPts val="0"/>
              </a:spcAft>
              <a:buFont typeface="+mj-lt"/>
              <a:buAutoNum type="arabicPeriod" startAt="11"/>
            </a:pPr>
            <a:r>
              <a:rPr lang="en-GB" sz="3200" dirty="0">
                <a:ea typeface="Comfortaa Light"/>
                <a:cs typeface="Calibri" panose="020F0502020204030204" pitchFamily="34" charset="0"/>
                <a:sym typeface="Comfortaa Light"/>
              </a:rPr>
              <a:t>Your tutor will have an A3 sheet with the subject learning lists.</a:t>
            </a:r>
          </a:p>
          <a:p>
            <a:pPr marL="514350" lvl="0" indent="-514350" algn="l" rtl="0">
              <a:spcBef>
                <a:spcPts val="1000"/>
              </a:spcBef>
              <a:spcAft>
                <a:spcPts val="0"/>
              </a:spcAft>
              <a:buFont typeface="+mj-lt"/>
              <a:buAutoNum type="arabicPeriod" startAt="11"/>
            </a:pPr>
            <a:r>
              <a:rPr lang="en-GB" sz="3200" dirty="0">
                <a:ea typeface="Comfortaa Light"/>
                <a:cs typeface="Calibri" panose="020F0502020204030204" pitchFamily="34" charset="0"/>
                <a:sym typeface="Comfortaa Light"/>
              </a:rPr>
              <a:t>On the A3 sheet, please put your name next to the topic you feel you can act as a knower to support the learning of other students in your tutor group. All students do not have to put down their names.</a:t>
            </a:r>
          </a:p>
          <a:p>
            <a:pPr marL="514350" lvl="0" indent="-514350" algn="l" rtl="0">
              <a:spcBef>
                <a:spcPts val="1000"/>
              </a:spcBef>
              <a:spcAft>
                <a:spcPts val="0"/>
              </a:spcAft>
              <a:buFont typeface="+mj-lt"/>
              <a:buAutoNum type="arabicPeriod" startAt="11"/>
            </a:pPr>
            <a:r>
              <a:rPr lang="en-GB" sz="3200" dirty="0">
                <a:ea typeface="Comfortaa"/>
                <a:cs typeface="Calibri" panose="020F0502020204030204" pitchFamily="34" charset="0"/>
                <a:sym typeface="Comfortaa Light"/>
              </a:rPr>
              <a:t>During future registrations, ask identified knowers to help you close your knowledge gaps.</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025D1C22-1E27-4578-A01D-FF7FA60A0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5908" y="6118806"/>
            <a:ext cx="2206092" cy="1240927"/>
          </a:xfrm>
          <a:prstGeom prst="rect">
            <a:avLst/>
          </a:prstGeom>
        </p:spPr>
      </p:pic>
    </p:spTree>
    <p:extLst>
      <p:ext uri="{BB962C8B-B14F-4D97-AF65-F5344CB8AC3E}">
        <p14:creationId xmlns:p14="http://schemas.microsoft.com/office/powerpoint/2010/main" val="3766875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836</Words>
  <Application>Microsoft Office PowerPoint</Application>
  <PresentationFormat>Widescreen</PresentationFormat>
  <Paragraphs>43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Game 1: 6, 12, 18 in a Row!  What you need: Flashcards, a computer. Aim of the game: To Maximise the number of Science flash cards each student has.  . </vt:lpstr>
      <vt:lpstr>Game 2 – Learning Together  What you need: Pen and paper (You can use your maths book or a blank learning Card) Aim of the game: Working together to solve mathematics questions. </vt:lpstr>
      <vt:lpstr>   Learners and Knowers.  What you need: A subject learning list,  Aim of the game: For students to learn together and identify their knowledge gaps.  </vt:lpstr>
      <vt:lpstr>   Learners and Knowers.  What you need: A subject learning list,  Aim of the game: For students to learn together and identify their knowledge gaps.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Emery</dc:creator>
  <cp:lastModifiedBy>ijeaku mezue</cp:lastModifiedBy>
  <cp:revision>25</cp:revision>
  <dcterms:created xsi:type="dcterms:W3CDTF">2022-01-11T13:32:35Z</dcterms:created>
  <dcterms:modified xsi:type="dcterms:W3CDTF">2022-08-18T07:03:41Z</dcterms:modified>
</cp:coreProperties>
</file>