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508F"/>
    <a:srgbClr val="E9FFFD"/>
    <a:srgbClr val="00979E"/>
    <a:srgbClr val="1184B4"/>
    <a:srgbClr val="482F9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jeaku mezue" userId="a9a2d8fbe6fc1d2b" providerId="LiveId" clId="{3B6EA39A-3B0D-490C-BEE0-CE34CE1DA0B2}"/>
    <pc:docChg chg="modSld">
      <pc:chgData name="ijeaku mezue" userId="a9a2d8fbe6fc1d2b" providerId="LiveId" clId="{3B6EA39A-3B0D-490C-BEE0-CE34CE1DA0B2}" dt="2022-08-15T09:19:23.312" v="2" actId="1076"/>
      <pc:docMkLst>
        <pc:docMk/>
      </pc:docMkLst>
      <pc:sldChg chg="modSp mod">
        <pc:chgData name="ijeaku mezue" userId="a9a2d8fbe6fc1d2b" providerId="LiveId" clId="{3B6EA39A-3B0D-490C-BEE0-CE34CE1DA0B2}" dt="2022-08-15T09:19:23.312" v="2" actId="1076"/>
        <pc:sldMkLst>
          <pc:docMk/>
          <pc:sldMk cId="3618349960" sldId="261"/>
        </pc:sldMkLst>
        <pc:picChg chg="mod">
          <ac:chgData name="ijeaku mezue" userId="a9a2d8fbe6fc1d2b" providerId="LiveId" clId="{3B6EA39A-3B0D-490C-BEE0-CE34CE1DA0B2}" dt="2022-08-15T09:19:23.312" v="2" actId="1076"/>
          <ac:picMkLst>
            <pc:docMk/>
            <pc:sldMk cId="3618349960" sldId="261"/>
            <ac:picMk id="5" creationId="{025D1C22-1E27-4578-A01D-FF7FA60A0B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BE36-F371-4DDB-B8EF-DFF331BC9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F5E7B-B2DC-4160-8890-6B44ACE51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4393-4E4C-4CF0-9E99-11C341A4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CF881-D13A-4A99-97BA-CD3B938F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DFFB-5056-4CCE-9570-229A631A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D478-0EE5-48E9-84FE-039A7C2F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20041-92F1-40E4-BDE6-1F7AF6C6D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340F-2ECE-4574-9317-4F223848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100DC-AC17-496B-B639-A7478D7B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6ABCE-A183-4CDB-8904-0387BE2E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0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86822-A9BF-418F-B0D0-72AF5D3EE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9ED1F-066F-413E-B5D0-12BC7C34C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7E1F9-CA1A-41C1-9D3A-EDB75CC5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727C-A0F5-4294-8BD1-5D359AF6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2E8D7-AA31-463E-B776-3F9A9A6D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B90E-BFAA-4CD8-953B-C93FEE4E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6810-D2E5-4354-A30A-86089E1B1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9543-25ED-4519-97F2-C3D25955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82A1-15D7-4F00-8D12-A76B49F5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3D39A-1DDD-4298-B381-8FCF6011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8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BBF9-F569-46BD-8C0C-49D70AD1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DAAA9-ED72-4364-885A-BA1A8DDE0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0104E-62F4-4748-8B4C-92A33442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88899-CB5A-4D7F-A6A4-ED7784D2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02692-9627-445C-AF2E-CB1C6644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8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8FEE-0BFB-4E21-A108-B8C29315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3A15-DA53-4239-B64D-835260FF0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D217-1CD2-4346-9783-5DF14BD82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0780-B96E-4E6B-93FC-D270E1E4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D2E9-57DC-484C-98B6-3C675BCB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BB9F3-2B67-4D0C-A527-77DEB77B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4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7A9B-2EDC-434F-8BED-55135B6F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8E8F-585A-4CE7-8FDC-24915C47B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8C999-2A20-40E7-9769-F9A36D66D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93958-0C8D-4176-B8DB-E44B4544C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7550C-BF20-419B-A444-5F1B94E62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0EAB7B-5742-42A9-AE1E-D6140DE2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FCE16-72D2-44A9-83BD-1BC55FA0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C7812-636D-4D66-B1E8-A876A1F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1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98D3-8DEC-4D2D-B432-B9F26C09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573F3-EAE6-4876-AB1F-9B0B13EC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DF08F-FA78-445E-AA96-B98A168B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3FF98-6871-4445-B042-B795CE19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0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6D759-C4EE-4AE8-8397-B8EBDB8E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B64E-D26B-49F6-BFC5-FCCBC8DB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6FCB0-AAEF-40D1-8836-7C88DFA9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4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46DA-DA57-42C9-B926-DA5866EE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7CDD-140E-406A-AB9E-53707D93E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37BD8-8435-40CE-A567-61673677A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E95F1-B270-4069-81C6-E77101D0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A4ECB-E230-488B-A055-117CEFE9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D49FF-3426-48D7-B959-D46F7806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D863-E45E-4834-BA1F-90A05D5C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B456F-FE3C-4F21-AD97-612590084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01FE9-0AE8-4477-877F-9F1FCD8B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39ED1-8439-41CE-9F0E-07C46D69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1C0A-4687-4BCB-A859-5AA5EEB7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C1DAE-BE6F-4D91-88C0-DD5B45C3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13664-9690-4D39-9E5A-0503A36D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035A-DDF3-47F5-A91E-937DC5C1B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D3B87-AE9C-42C9-8043-5B551AE52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4C6-BD8C-45E8-A9A8-6F5C2E95CA37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E8DB-673A-40C6-B459-743C824E1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48CF2-8AAA-4232-823A-18D6D6FA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3B29-3899-4268-9660-0C8AE5BC4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63361-A290-430D-BD58-B587DB7D0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57C9-DFD7-48C8-9866-0296EEF8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6" y="595423"/>
            <a:ext cx="10515600" cy="12409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  <a:t>Pre –Learning</a:t>
            </a:r>
            <a:b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  <a:t>The aim of this half term is to give students the confidence to gain and share their knowledge with each other.</a:t>
            </a:r>
            <a:br>
              <a:rPr lang="en-GB" dirty="0"/>
            </a:br>
            <a:endParaRPr lang="en-GB" sz="2200" dirty="0">
              <a:solidFill>
                <a:srgbClr val="AA508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FB0-1AD1-444F-9044-4FEEDCC1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88" y="21238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One student from each tutor group should go to the success lounge and collect</a:t>
            </a:r>
          </a:p>
          <a:p>
            <a:pPr marL="514350" indent="-514350">
              <a:buAutoNum type="arabicPeriod"/>
            </a:pPr>
            <a:r>
              <a:rPr lang="en-GB" dirty="0"/>
              <a:t>A booklet for each student in the tutor group.</a:t>
            </a:r>
          </a:p>
          <a:p>
            <a:pPr marL="514350" indent="-514350">
              <a:buAutoNum type="arabicPeriod"/>
            </a:pPr>
            <a:r>
              <a:rPr lang="en-GB" dirty="0"/>
              <a:t>A set of hole punched flashcards and tags (each student should have 6 cards of each of the four colours and one tag to bind them together).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1C22-1E27-4578-A01D-FF7FA60A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66" y="5242578"/>
            <a:ext cx="270256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57C9-DFD7-48C8-9866-0296EEF8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6" y="595423"/>
            <a:ext cx="10515600" cy="12409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  <a:t>Pre –Learning</a:t>
            </a:r>
            <a:b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  <a:t>The aim of this half term is to give you the confidence to gain and share your knowledge with each other.</a:t>
            </a:r>
            <a:br>
              <a:rPr lang="en-GB" dirty="0"/>
            </a:br>
            <a:endParaRPr lang="en-GB" sz="2200" dirty="0">
              <a:solidFill>
                <a:srgbClr val="AA508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FB0-1AD1-444F-9044-4FEEDCC1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836350"/>
            <a:ext cx="10515600" cy="48697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2900" dirty="0"/>
              <a:t>Students should place themselves or be placed into one of 4 subject groups. The subjects are English, Science, Mathematics and humanities.  There should be approximately 7/8 students in each group</a:t>
            </a:r>
          </a:p>
          <a:p>
            <a:pPr lvl="0"/>
            <a:r>
              <a:rPr lang="en-GB" sz="2900" dirty="0"/>
              <a:t>Each group is to share their knowledge of a subject topic with the rest of the class.  </a:t>
            </a:r>
          </a:p>
          <a:p>
            <a:pPr lvl="0"/>
            <a:r>
              <a:rPr lang="en-GB" sz="2900" dirty="0"/>
              <a:t>The </a:t>
            </a:r>
            <a:r>
              <a:rPr lang="en-GB" sz="2900"/>
              <a:t>booklet identifies </a:t>
            </a:r>
            <a:r>
              <a:rPr lang="en-GB" sz="2900" dirty="0"/>
              <a:t>the topic from each subject that students are to plan for and share their knowledge.</a:t>
            </a:r>
          </a:p>
          <a:p>
            <a:pPr lvl="0"/>
            <a:r>
              <a:rPr lang="en-GB" sz="2900" dirty="0"/>
              <a:t>The front of the booklet gives information about the schedule for each knowledge sharing group.</a:t>
            </a:r>
          </a:p>
          <a:p>
            <a:pPr lvl="0"/>
            <a:r>
              <a:rPr lang="en-GB" sz="2900" dirty="0"/>
              <a:t>Within each group there are 4 areas of responsibility.  Students should assign themselves to take on one of these responsibilities</a:t>
            </a:r>
          </a:p>
          <a:p>
            <a:pPr lvl="1"/>
            <a:r>
              <a:rPr lang="en-GB" sz="2900" dirty="0"/>
              <a:t>Responsibility 1 – Present the topic to the class</a:t>
            </a:r>
          </a:p>
          <a:p>
            <a:pPr lvl="1"/>
            <a:r>
              <a:rPr lang="en-GB" sz="2900" dirty="0"/>
              <a:t>Responsibility 2 – Produce the power point for the lesson</a:t>
            </a:r>
          </a:p>
          <a:p>
            <a:pPr lvl="1"/>
            <a:r>
              <a:rPr lang="en-GB" sz="2900" dirty="0"/>
              <a:t>Responsibility 3 – Produce information for 5 flash cards (identify 5 questions and answers for the class to copy onto their flash cards) </a:t>
            </a:r>
          </a:p>
          <a:p>
            <a:pPr lvl="1"/>
            <a:r>
              <a:rPr lang="en-GB" sz="2900" dirty="0"/>
              <a:t>Responsibility 4 – group relations (your responsibility is to make sure information is shared within the group, the group is happy and working well)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1C22-1E27-4578-A01D-FF7FA60A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63" y="1"/>
            <a:ext cx="1928037" cy="9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57C9-DFD7-48C8-9866-0296EEF8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6" y="595423"/>
            <a:ext cx="10515600" cy="12409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  <a:t>Pre –Learning</a:t>
            </a:r>
            <a:b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  <a:t>The aim of this half term is to give you the confidence to gain and share your knowledge with each other.</a:t>
            </a:r>
            <a:br>
              <a:rPr lang="en-GB" dirty="0"/>
            </a:br>
            <a:endParaRPr lang="en-GB" sz="2200" dirty="0">
              <a:solidFill>
                <a:srgbClr val="AA508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FB0-1AD1-444F-9044-4FEEDCC1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836350"/>
            <a:ext cx="10515600" cy="4869712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900" dirty="0"/>
              <a:t>Today’s task:</a:t>
            </a:r>
          </a:p>
          <a:p>
            <a:pPr lvl="0"/>
            <a:r>
              <a:rPr lang="en-GB" sz="2900" dirty="0"/>
              <a:t>Each group should look through the information in the booklet and decide: </a:t>
            </a:r>
          </a:p>
          <a:p>
            <a:pPr lvl="1"/>
            <a:r>
              <a:rPr lang="en-GB" sz="2900" dirty="0"/>
              <a:t>How to prepare for each session, when to meet up, what needs to be done and who will do what and when.</a:t>
            </a:r>
          </a:p>
          <a:p>
            <a:pPr lvl="1"/>
            <a:r>
              <a:rPr lang="en-GB" sz="2900" dirty="0"/>
              <a:t>You may need to meet during lunch, during break or after school to prepare for your session. </a:t>
            </a:r>
          </a:p>
          <a:p>
            <a:pPr lvl="1"/>
            <a:r>
              <a:rPr lang="en-GB" sz="2900" dirty="0"/>
              <a:t>After half term, the English group will share their knowledge with the rest of the class.  I will be meeting up with the group relations representatives during morning registration after half term to help you with your planning.</a:t>
            </a:r>
          </a:p>
          <a:p>
            <a:pPr marL="0" indent="0">
              <a:buNone/>
            </a:pPr>
            <a:r>
              <a:rPr lang="en-GB" sz="2900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1C22-1E27-4578-A01D-FF7FA60A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63" y="5720316"/>
            <a:ext cx="1928037" cy="10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2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57C9-DFD7-48C8-9866-0296EEF8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6" y="595423"/>
            <a:ext cx="10515600" cy="12409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482F94"/>
                </a:solidFill>
                <a:latin typeface="Calibri" panose="020F0502020204030204" pitchFamily="34" charset="0"/>
              </a:rPr>
              <a:t>Schedule for next half terms Own your learning focus on Pre-learning</a:t>
            </a:r>
            <a:br>
              <a:rPr lang="en-GB" sz="2700" dirty="0"/>
            </a:br>
            <a:br>
              <a:rPr lang="en-GB" sz="2700" dirty="0"/>
            </a:br>
            <a:br>
              <a:rPr lang="en-GB" dirty="0"/>
            </a:br>
            <a:endParaRPr lang="en-GB" sz="2200" dirty="0">
              <a:solidFill>
                <a:srgbClr val="AA508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FB0-1AD1-444F-9044-4FEEDCC1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88" y="21238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D1C22-1E27-4578-A01D-FF7FA60A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99" y="5540645"/>
            <a:ext cx="2034901" cy="11446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0C7ABC-4516-47DE-9318-C31FE48F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70882"/>
              </p:ext>
            </p:extLst>
          </p:nvPr>
        </p:nvGraphicFramePr>
        <p:xfrm>
          <a:off x="574158" y="1212113"/>
          <a:ext cx="9375186" cy="5248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903">
                  <a:extLst>
                    <a:ext uri="{9D8B030D-6E8A-4147-A177-3AD203B41FA5}">
                      <a16:colId xmlns:a16="http://schemas.microsoft.com/office/drawing/2014/main" val="2119633055"/>
                    </a:ext>
                  </a:extLst>
                </a:gridCol>
                <a:gridCol w="2905440">
                  <a:extLst>
                    <a:ext uri="{9D8B030D-6E8A-4147-A177-3AD203B41FA5}">
                      <a16:colId xmlns:a16="http://schemas.microsoft.com/office/drawing/2014/main" val="982125141"/>
                    </a:ext>
                  </a:extLst>
                </a:gridCol>
                <a:gridCol w="2905440">
                  <a:extLst>
                    <a:ext uri="{9D8B030D-6E8A-4147-A177-3AD203B41FA5}">
                      <a16:colId xmlns:a16="http://schemas.microsoft.com/office/drawing/2014/main" val="3059391840"/>
                    </a:ext>
                  </a:extLst>
                </a:gridCol>
                <a:gridCol w="1908403">
                  <a:extLst>
                    <a:ext uri="{9D8B030D-6E8A-4147-A177-3AD203B41FA5}">
                      <a16:colId xmlns:a16="http://schemas.microsoft.com/office/drawing/2014/main" val="2546832005"/>
                    </a:ext>
                  </a:extLst>
                </a:gridCol>
              </a:tblGrid>
              <a:tr h="301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Date/Activity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Year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Year 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Year 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extLst>
                  <a:ext uri="{0D108BD9-81ED-4DB2-BD59-A6C34878D82A}">
                    <a16:rowId xmlns:a16="http://schemas.microsoft.com/office/drawing/2014/main" val="3544309585"/>
                  </a:ext>
                </a:extLst>
              </a:tr>
              <a:tr h="584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10/02/2022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Selecting Topics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get into groups, select subjects and responsibilities, then start to plan their session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87752"/>
                  </a:ext>
                </a:extLst>
              </a:tr>
              <a:tr h="3061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24/02/2022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Sharing Knowledge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82784"/>
                  </a:ext>
                </a:extLst>
              </a:tr>
              <a:tr h="8111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Entertainment in Elizabethan England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Witchcraft in Elizabethan England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Women and Marriage in Elizabethan England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extLst>
                  <a:ext uri="{0D108BD9-81ED-4DB2-BD59-A6C34878D82A}">
                    <a16:rowId xmlns:a16="http://schemas.microsoft.com/office/drawing/2014/main" val="687686275"/>
                  </a:ext>
                </a:extLst>
              </a:tr>
              <a:tr h="3213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03/03/2022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Sharing Knowledge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16245"/>
                  </a:ext>
                </a:extLst>
              </a:tr>
              <a:tr h="7194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Tests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Coal as a Non-Renewable Energy Resource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Tests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extLst>
                  <a:ext uri="{0D108BD9-81ED-4DB2-BD59-A6C34878D82A}">
                    <a16:rowId xmlns:a16="http://schemas.microsoft.com/office/drawing/2014/main" val="155990038"/>
                  </a:ext>
                </a:extLst>
              </a:tr>
              <a:tr h="38397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10/03/2022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Sharing Knowledge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67534"/>
                  </a:ext>
                </a:extLst>
              </a:tr>
              <a:tr h="4610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 and Intercept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 Equations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Sequences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extLst>
                  <a:ext uri="{0D108BD9-81ED-4DB2-BD59-A6C34878D82A}">
                    <a16:rowId xmlns:a16="http://schemas.microsoft.com/office/drawing/2014/main" val="2231906508"/>
                  </a:ext>
                </a:extLst>
              </a:tr>
              <a:tr h="40126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17/03/2022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Sharing Knowledge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extLst>
                  <a:ext uri="{0D108BD9-81ED-4DB2-BD59-A6C34878D82A}">
                    <a16:rowId xmlns:a16="http://schemas.microsoft.com/office/drawing/2014/main" val="1417870183"/>
                  </a:ext>
                </a:extLst>
              </a:tr>
              <a:tr h="455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Judaism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Civil Rights Movement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extLst>
                  <a:ext uri="{0D108BD9-81ED-4DB2-BD59-A6C34878D82A}">
                    <a16:rowId xmlns:a16="http://schemas.microsoft.com/office/drawing/2014/main" val="3118433243"/>
                  </a:ext>
                </a:extLst>
              </a:tr>
              <a:tr h="50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31/03/2022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Quiz Week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5" marR="6530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 on all topics using flash cards.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05" marR="6530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6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34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Pre –Learning The aim of this half term is to give students the confidence to gain and share their knowledge with each other. </vt:lpstr>
      <vt:lpstr>Pre –Learning The aim of this half term is to give you the confidence to gain and share your knowledge with each other. </vt:lpstr>
      <vt:lpstr>Pre –Learning The aim of this half term is to give you the confidence to gain and share your knowledge with each other. </vt:lpstr>
      <vt:lpstr>Schedule for next half terms Own your learning focus on Pre-learning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Emery</dc:creator>
  <cp:lastModifiedBy>ijeaku mezue</cp:lastModifiedBy>
  <cp:revision>22</cp:revision>
  <dcterms:created xsi:type="dcterms:W3CDTF">2022-01-11T13:32:35Z</dcterms:created>
  <dcterms:modified xsi:type="dcterms:W3CDTF">2022-08-15T09:19:24Z</dcterms:modified>
</cp:coreProperties>
</file>