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0" r:id="rId4"/>
    <p:sldId id="261" r:id="rId5"/>
    <p:sldId id="262" r:id="rId6"/>
    <p:sldId id="266" r:id="rId7"/>
    <p:sldId id="26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508F"/>
    <a:srgbClr val="00979E"/>
    <a:srgbClr val="1184B4"/>
    <a:srgbClr val="482F94"/>
    <a:srgbClr val="E9FFF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4A117B-13BB-4F76-AD4E-E7E7FD5FBA64}" v="19" dt="2022-08-15T08:10:27.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3" d="100"/>
          <a:sy n="63" d="100"/>
        </p:scale>
        <p:origin x="76" y="7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19E4D-C9FF-441E-9119-D0DCB440BED5}" type="datetimeFigureOut">
              <a:rPr lang="en-GB" smtClean="0"/>
              <a:t>15/08/2022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C31088-9B71-4599-913C-D5D878E458E8}" type="slidenum">
              <a:rPr lang="en-GB" smtClean="0"/>
              <a:t>‹#›</a:t>
            </a:fld>
            <a:endParaRPr lang="en-GB"/>
          </a:p>
        </p:txBody>
      </p:sp>
    </p:spTree>
    <p:extLst>
      <p:ext uri="{BB962C8B-B14F-4D97-AF65-F5344CB8AC3E}">
        <p14:creationId xmlns:p14="http://schemas.microsoft.com/office/powerpoint/2010/main" val="4078747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BE36-F371-4DDB-B8EF-DFF331BC97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8F5E7B-B2DC-4160-8890-6B44ACE515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E44393-4E4C-4CF0-9E99-11C341A449F3}"/>
              </a:ext>
            </a:extLst>
          </p:cNvPr>
          <p:cNvSpPr>
            <a:spLocks noGrp="1"/>
          </p:cNvSpPr>
          <p:nvPr>
            <p:ph type="dt" sz="half" idx="10"/>
          </p:nvPr>
        </p:nvSpPr>
        <p:spPr/>
        <p:txBody>
          <a:bodyPr/>
          <a:lstStyle/>
          <a:p>
            <a:fld id="{FAEFF4C6-BD8C-45E8-A9A8-6F5C2E95CA37}" type="datetimeFigureOut">
              <a:rPr lang="en-GB" smtClean="0"/>
              <a:t>15/08/2022</a:t>
            </a:fld>
            <a:endParaRPr lang="en-GB"/>
          </a:p>
        </p:txBody>
      </p:sp>
      <p:sp>
        <p:nvSpPr>
          <p:cNvPr id="5" name="Footer Placeholder 4">
            <a:extLst>
              <a:ext uri="{FF2B5EF4-FFF2-40B4-BE49-F238E27FC236}">
                <a16:creationId xmlns:a16="http://schemas.microsoft.com/office/drawing/2014/main" id="{2F2CF881-D13A-4A99-97BA-CD3B938F11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36DFFB-5056-4CCE-9570-229A631A0681}"/>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2001590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2D478-0EE5-48E9-84FE-039A7C2F82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820041-92F1-40E4-BDE6-1F7AF6C6D3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41340F-2ECE-4574-9317-4F223848FF5C}"/>
              </a:ext>
            </a:extLst>
          </p:cNvPr>
          <p:cNvSpPr>
            <a:spLocks noGrp="1"/>
          </p:cNvSpPr>
          <p:nvPr>
            <p:ph type="dt" sz="half" idx="10"/>
          </p:nvPr>
        </p:nvSpPr>
        <p:spPr/>
        <p:txBody>
          <a:bodyPr/>
          <a:lstStyle/>
          <a:p>
            <a:fld id="{FAEFF4C6-BD8C-45E8-A9A8-6F5C2E95CA37}" type="datetimeFigureOut">
              <a:rPr lang="en-GB" smtClean="0"/>
              <a:t>15/08/2022</a:t>
            </a:fld>
            <a:endParaRPr lang="en-GB"/>
          </a:p>
        </p:txBody>
      </p:sp>
      <p:sp>
        <p:nvSpPr>
          <p:cNvPr id="5" name="Footer Placeholder 4">
            <a:extLst>
              <a:ext uri="{FF2B5EF4-FFF2-40B4-BE49-F238E27FC236}">
                <a16:creationId xmlns:a16="http://schemas.microsoft.com/office/drawing/2014/main" id="{575100DC-AC17-496B-B639-A7478D7BE6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66ABCE-A183-4CDB-8904-0387BE2E7849}"/>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3979809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E86822-A9BF-418F-B0D0-72AF5D3EED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69ED1F-066F-413E-B5D0-12BC7C34C54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27E1F9-CA1A-41C1-9D3A-EDB75CC59023}"/>
              </a:ext>
            </a:extLst>
          </p:cNvPr>
          <p:cNvSpPr>
            <a:spLocks noGrp="1"/>
          </p:cNvSpPr>
          <p:nvPr>
            <p:ph type="dt" sz="half" idx="10"/>
          </p:nvPr>
        </p:nvSpPr>
        <p:spPr/>
        <p:txBody>
          <a:bodyPr/>
          <a:lstStyle/>
          <a:p>
            <a:fld id="{FAEFF4C6-BD8C-45E8-A9A8-6F5C2E95CA37}" type="datetimeFigureOut">
              <a:rPr lang="en-GB" smtClean="0"/>
              <a:t>15/08/2022</a:t>
            </a:fld>
            <a:endParaRPr lang="en-GB"/>
          </a:p>
        </p:txBody>
      </p:sp>
      <p:sp>
        <p:nvSpPr>
          <p:cNvPr id="5" name="Footer Placeholder 4">
            <a:extLst>
              <a:ext uri="{FF2B5EF4-FFF2-40B4-BE49-F238E27FC236}">
                <a16:creationId xmlns:a16="http://schemas.microsoft.com/office/drawing/2014/main" id="{B9D4727C-A0F5-4294-8BD1-5D359AF6DA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32E8D7-AA31-463E-B776-3F9A9A6DC7A4}"/>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10861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B90E-BFAA-4CD8-953B-C93FEE4E16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CA6810-D2E5-4354-A30A-86089E1B12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0A9543-25ED-4519-97F2-C3D259559C09}"/>
              </a:ext>
            </a:extLst>
          </p:cNvPr>
          <p:cNvSpPr>
            <a:spLocks noGrp="1"/>
          </p:cNvSpPr>
          <p:nvPr>
            <p:ph type="dt" sz="half" idx="10"/>
          </p:nvPr>
        </p:nvSpPr>
        <p:spPr/>
        <p:txBody>
          <a:bodyPr/>
          <a:lstStyle/>
          <a:p>
            <a:fld id="{FAEFF4C6-BD8C-45E8-A9A8-6F5C2E95CA37}" type="datetimeFigureOut">
              <a:rPr lang="en-GB" smtClean="0"/>
              <a:t>15/08/2022</a:t>
            </a:fld>
            <a:endParaRPr lang="en-GB"/>
          </a:p>
        </p:txBody>
      </p:sp>
      <p:sp>
        <p:nvSpPr>
          <p:cNvPr id="5" name="Footer Placeholder 4">
            <a:extLst>
              <a:ext uri="{FF2B5EF4-FFF2-40B4-BE49-F238E27FC236}">
                <a16:creationId xmlns:a16="http://schemas.microsoft.com/office/drawing/2014/main" id="{43B882A1-15D7-4F00-8D12-A76B49F56D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33D39A-1DDD-4298-B381-8FCF601113E3}"/>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2236687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BBF9-F569-46BD-8C0C-49D70AD184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B1DAAA9-ED72-4364-885A-BA1A8DDE05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10104E-62F4-4748-8B4C-92A33442E2DF}"/>
              </a:ext>
            </a:extLst>
          </p:cNvPr>
          <p:cNvSpPr>
            <a:spLocks noGrp="1"/>
          </p:cNvSpPr>
          <p:nvPr>
            <p:ph type="dt" sz="half" idx="10"/>
          </p:nvPr>
        </p:nvSpPr>
        <p:spPr/>
        <p:txBody>
          <a:bodyPr/>
          <a:lstStyle/>
          <a:p>
            <a:fld id="{FAEFF4C6-BD8C-45E8-A9A8-6F5C2E95CA37}" type="datetimeFigureOut">
              <a:rPr lang="en-GB" smtClean="0"/>
              <a:t>15/08/2022</a:t>
            </a:fld>
            <a:endParaRPr lang="en-GB"/>
          </a:p>
        </p:txBody>
      </p:sp>
      <p:sp>
        <p:nvSpPr>
          <p:cNvPr id="5" name="Footer Placeholder 4">
            <a:extLst>
              <a:ext uri="{FF2B5EF4-FFF2-40B4-BE49-F238E27FC236}">
                <a16:creationId xmlns:a16="http://schemas.microsoft.com/office/drawing/2014/main" id="{3E588899-CB5A-4D7F-A6A4-ED7784D2A8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002692-9627-445C-AF2E-CB1C6644E8E8}"/>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3163085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38FEE-0BFB-4E21-A108-B8C2931520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863A15-DA53-4239-B64D-835260FF011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713D217-1CD2-4346-9783-5DF14BD8291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A60780-B96E-4E6B-93FC-D270E1E445D6}"/>
              </a:ext>
            </a:extLst>
          </p:cNvPr>
          <p:cNvSpPr>
            <a:spLocks noGrp="1"/>
          </p:cNvSpPr>
          <p:nvPr>
            <p:ph type="dt" sz="half" idx="10"/>
          </p:nvPr>
        </p:nvSpPr>
        <p:spPr/>
        <p:txBody>
          <a:bodyPr/>
          <a:lstStyle/>
          <a:p>
            <a:fld id="{FAEFF4C6-BD8C-45E8-A9A8-6F5C2E95CA37}" type="datetimeFigureOut">
              <a:rPr lang="en-GB" smtClean="0"/>
              <a:t>15/08/2022</a:t>
            </a:fld>
            <a:endParaRPr lang="en-GB"/>
          </a:p>
        </p:txBody>
      </p:sp>
      <p:sp>
        <p:nvSpPr>
          <p:cNvPr id="6" name="Footer Placeholder 5">
            <a:extLst>
              <a:ext uri="{FF2B5EF4-FFF2-40B4-BE49-F238E27FC236}">
                <a16:creationId xmlns:a16="http://schemas.microsoft.com/office/drawing/2014/main" id="{0D4DD2E9-57DC-484C-98B6-3C675BCB8A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9BB9F3-2B67-4D0C-A527-77DEB77B4801}"/>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3699140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77A9B-2EDC-434F-8BED-55135B6F37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718E8F-585A-4CE7-8FDC-24915C47B7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88C999-2A20-40E7-9769-F9A36D66DAA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2C93958-0C8D-4176-B8DB-E44B4544CE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C37550C-BF20-419B-A444-5F1B94E621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70EAB7B-5742-42A9-AE1E-D6140DE2AD9B}"/>
              </a:ext>
            </a:extLst>
          </p:cNvPr>
          <p:cNvSpPr>
            <a:spLocks noGrp="1"/>
          </p:cNvSpPr>
          <p:nvPr>
            <p:ph type="dt" sz="half" idx="10"/>
          </p:nvPr>
        </p:nvSpPr>
        <p:spPr/>
        <p:txBody>
          <a:bodyPr/>
          <a:lstStyle/>
          <a:p>
            <a:fld id="{FAEFF4C6-BD8C-45E8-A9A8-6F5C2E95CA37}" type="datetimeFigureOut">
              <a:rPr lang="en-GB" smtClean="0"/>
              <a:t>15/08/2022</a:t>
            </a:fld>
            <a:endParaRPr lang="en-GB"/>
          </a:p>
        </p:txBody>
      </p:sp>
      <p:sp>
        <p:nvSpPr>
          <p:cNvPr id="8" name="Footer Placeholder 7">
            <a:extLst>
              <a:ext uri="{FF2B5EF4-FFF2-40B4-BE49-F238E27FC236}">
                <a16:creationId xmlns:a16="http://schemas.microsoft.com/office/drawing/2014/main" id="{79CFCE16-72D2-44A9-83BD-1BC55FA0F9D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6FC7812-636D-4D66-B1E8-A876A1F8BEDC}"/>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1604610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C98D3-8DEC-4D2D-B432-B9F26C095A2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75573F3-EAE6-4876-AB1F-9B0B13EC5605}"/>
              </a:ext>
            </a:extLst>
          </p:cNvPr>
          <p:cNvSpPr>
            <a:spLocks noGrp="1"/>
          </p:cNvSpPr>
          <p:nvPr>
            <p:ph type="dt" sz="half" idx="10"/>
          </p:nvPr>
        </p:nvSpPr>
        <p:spPr/>
        <p:txBody>
          <a:bodyPr/>
          <a:lstStyle/>
          <a:p>
            <a:fld id="{FAEFF4C6-BD8C-45E8-A9A8-6F5C2E95CA37}" type="datetimeFigureOut">
              <a:rPr lang="en-GB" smtClean="0"/>
              <a:t>15/08/2022</a:t>
            </a:fld>
            <a:endParaRPr lang="en-GB"/>
          </a:p>
        </p:txBody>
      </p:sp>
      <p:sp>
        <p:nvSpPr>
          <p:cNvPr id="4" name="Footer Placeholder 3">
            <a:extLst>
              <a:ext uri="{FF2B5EF4-FFF2-40B4-BE49-F238E27FC236}">
                <a16:creationId xmlns:a16="http://schemas.microsoft.com/office/drawing/2014/main" id="{F34DF08F-FA78-445E-AA96-B98A168B1F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43FF98-6871-4445-B042-B795CE19001A}"/>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123550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76D759-C4EE-4AE8-8397-B8EBDB8E5C30}"/>
              </a:ext>
            </a:extLst>
          </p:cNvPr>
          <p:cNvSpPr>
            <a:spLocks noGrp="1"/>
          </p:cNvSpPr>
          <p:nvPr>
            <p:ph type="dt" sz="half" idx="10"/>
          </p:nvPr>
        </p:nvSpPr>
        <p:spPr/>
        <p:txBody>
          <a:bodyPr/>
          <a:lstStyle/>
          <a:p>
            <a:fld id="{FAEFF4C6-BD8C-45E8-A9A8-6F5C2E95CA37}" type="datetimeFigureOut">
              <a:rPr lang="en-GB" smtClean="0"/>
              <a:t>15/08/2022</a:t>
            </a:fld>
            <a:endParaRPr lang="en-GB"/>
          </a:p>
        </p:txBody>
      </p:sp>
      <p:sp>
        <p:nvSpPr>
          <p:cNvPr id="3" name="Footer Placeholder 2">
            <a:extLst>
              <a:ext uri="{FF2B5EF4-FFF2-40B4-BE49-F238E27FC236}">
                <a16:creationId xmlns:a16="http://schemas.microsoft.com/office/drawing/2014/main" id="{CE62B64E-D26B-49F6-BFC5-FCCBC8DB84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886FCB0-AAEF-40D1-8836-7C88DFA9F4D1}"/>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234664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646DA-DA57-42C9-B926-DA5866EE88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F787CDD-140E-406A-AB9E-53707D93EA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4A37BD8-8435-40CE-A567-61673677A4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EE95F1-B270-4069-81C6-E77101D0B98F}"/>
              </a:ext>
            </a:extLst>
          </p:cNvPr>
          <p:cNvSpPr>
            <a:spLocks noGrp="1"/>
          </p:cNvSpPr>
          <p:nvPr>
            <p:ph type="dt" sz="half" idx="10"/>
          </p:nvPr>
        </p:nvSpPr>
        <p:spPr/>
        <p:txBody>
          <a:bodyPr/>
          <a:lstStyle/>
          <a:p>
            <a:fld id="{FAEFF4C6-BD8C-45E8-A9A8-6F5C2E95CA37}" type="datetimeFigureOut">
              <a:rPr lang="en-GB" smtClean="0"/>
              <a:t>15/08/2022</a:t>
            </a:fld>
            <a:endParaRPr lang="en-GB"/>
          </a:p>
        </p:txBody>
      </p:sp>
      <p:sp>
        <p:nvSpPr>
          <p:cNvPr id="6" name="Footer Placeholder 5">
            <a:extLst>
              <a:ext uri="{FF2B5EF4-FFF2-40B4-BE49-F238E27FC236}">
                <a16:creationId xmlns:a16="http://schemas.microsoft.com/office/drawing/2014/main" id="{863A4ECB-E230-488B-A055-117CEFE9FC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3D49FF-3426-48D7-B959-D46F78066A4B}"/>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1938837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7D863-E45E-4834-BA1F-90A05D5C9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B1B456F-FE3C-4F21-AD97-6125900844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FC01FE9-0AE8-4477-877F-9F1FCD8B32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139ED1-8439-41CE-9F0E-07C46D69B7BB}"/>
              </a:ext>
            </a:extLst>
          </p:cNvPr>
          <p:cNvSpPr>
            <a:spLocks noGrp="1"/>
          </p:cNvSpPr>
          <p:nvPr>
            <p:ph type="dt" sz="half" idx="10"/>
          </p:nvPr>
        </p:nvSpPr>
        <p:spPr/>
        <p:txBody>
          <a:bodyPr/>
          <a:lstStyle/>
          <a:p>
            <a:fld id="{FAEFF4C6-BD8C-45E8-A9A8-6F5C2E95CA37}" type="datetimeFigureOut">
              <a:rPr lang="en-GB" smtClean="0"/>
              <a:t>15/08/2022</a:t>
            </a:fld>
            <a:endParaRPr lang="en-GB"/>
          </a:p>
        </p:txBody>
      </p:sp>
      <p:sp>
        <p:nvSpPr>
          <p:cNvPr id="6" name="Footer Placeholder 5">
            <a:extLst>
              <a:ext uri="{FF2B5EF4-FFF2-40B4-BE49-F238E27FC236}">
                <a16:creationId xmlns:a16="http://schemas.microsoft.com/office/drawing/2014/main" id="{AAF31C0A-4687-4BCB-A859-5AA5EEB747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EC1DAE-BE6F-4D91-88C0-DD5B45C3361A}"/>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1468498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E13664-9690-4D39-9E5A-0503A36D1F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09035A-DDF3-47F5-A91E-937DC5C1B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3D3B87-AE9C-42C9-8043-5B551AE52E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FF4C6-BD8C-45E8-A9A8-6F5C2E95CA37}" type="datetimeFigureOut">
              <a:rPr lang="en-GB" smtClean="0"/>
              <a:t>15/08/2022</a:t>
            </a:fld>
            <a:endParaRPr lang="en-GB"/>
          </a:p>
        </p:txBody>
      </p:sp>
      <p:sp>
        <p:nvSpPr>
          <p:cNvPr id="5" name="Footer Placeholder 4">
            <a:extLst>
              <a:ext uri="{FF2B5EF4-FFF2-40B4-BE49-F238E27FC236}">
                <a16:creationId xmlns:a16="http://schemas.microsoft.com/office/drawing/2014/main" id="{6601E8DB-673A-40C6-B459-743C824E1A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F248CF2-8AAA-4232-823A-18D6D6FA3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53B29-3899-4268-9660-0C8AE5BC4E0B}" type="slidenum">
              <a:rPr lang="en-GB" smtClean="0"/>
              <a:t>‹#›</a:t>
            </a:fld>
            <a:endParaRPr lang="en-GB"/>
          </a:p>
        </p:txBody>
      </p:sp>
    </p:spTree>
    <p:extLst>
      <p:ext uri="{BB962C8B-B14F-4D97-AF65-F5344CB8AC3E}">
        <p14:creationId xmlns:p14="http://schemas.microsoft.com/office/powerpoint/2010/main" val="2010347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F63361-A290-430D-BD58-B587DB7D0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458315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FFF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0F77-87EC-45F9-9BE4-257CD640F6C4}"/>
              </a:ext>
            </a:extLst>
          </p:cNvPr>
          <p:cNvSpPr>
            <a:spLocks noGrp="1"/>
          </p:cNvSpPr>
          <p:nvPr>
            <p:ph type="title"/>
          </p:nvPr>
        </p:nvSpPr>
        <p:spPr>
          <a:xfrm>
            <a:off x="838200" y="776509"/>
            <a:ext cx="10515600" cy="1325563"/>
          </a:xfrm>
        </p:spPr>
        <p:txBody>
          <a:bodyPr>
            <a:noAutofit/>
          </a:bodyPr>
          <a:lstStyle/>
          <a:p>
            <a:pPr algn="ctr">
              <a:spcAft>
                <a:spcPts val="800"/>
              </a:spcAft>
            </a:pPr>
            <a:r>
              <a:rPr lang="en-GB" sz="2400" b="1" dirty="0">
                <a:solidFill>
                  <a:srgbClr val="482F94"/>
                </a:solidFill>
                <a:latin typeface="Calibri" panose="020F0502020204030204" pitchFamily="34" charset="0"/>
              </a:rPr>
              <a:t>Game 1 – The Quizmaster.</a:t>
            </a:r>
            <a:br>
              <a:rPr lang="en-GB" sz="2400" b="1" dirty="0">
                <a:solidFill>
                  <a:srgbClr val="222222"/>
                </a:solidFill>
                <a:latin typeface="Calibri" panose="020F0502020204030204" pitchFamily="34" charset="0"/>
              </a:rPr>
            </a:br>
            <a:br>
              <a:rPr lang="en-GB" sz="2400" dirty="0">
                <a:solidFill>
                  <a:srgbClr val="222222"/>
                </a:solidFill>
                <a:latin typeface="Calibri" panose="020F0502020204030204" pitchFamily="34" charset="0"/>
              </a:rPr>
            </a:br>
            <a:r>
              <a:rPr lang="en-GB" sz="2000" b="1" dirty="0">
                <a:solidFill>
                  <a:srgbClr val="AA508F"/>
                </a:solidFill>
                <a:latin typeface="Calibri" panose="020F0502020204030204" pitchFamily="34" charset="0"/>
              </a:rPr>
              <a:t>What you need: </a:t>
            </a:r>
            <a:r>
              <a:rPr lang="en-GB" sz="2000" dirty="0">
                <a:solidFill>
                  <a:srgbClr val="AA508F"/>
                </a:solidFill>
                <a:latin typeface="Calibri" panose="020F0502020204030204" pitchFamily="34" charset="0"/>
              </a:rPr>
              <a:t>Paper to write your answers, pen/pencil, your flash cards</a:t>
            </a:r>
            <a:br>
              <a:rPr lang="en-GB" sz="2000" dirty="0">
                <a:solidFill>
                  <a:srgbClr val="AA508F"/>
                </a:solidFill>
                <a:latin typeface="Calibri" panose="020F0502020204030204" pitchFamily="34" charset="0"/>
              </a:rPr>
            </a:br>
            <a:r>
              <a:rPr lang="en-GB" sz="2000" b="1" dirty="0">
                <a:solidFill>
                  <a:srgbClr val="AA508F"/>
                </a:solidFill>
                <a:latin typeface="Calibri" panose="020F0502020204030204" pitchFamily="34" charset="0"/>
              </a:rPr>
              <a:t>Note:</a:t>
            </a:r>
            <a:r>
              <a:rPr lang="en-GB" sz="2000" dirty="0">
                <a:solidFill>
                  <a:srgbClr val="AA508F"/>
                </a:solidFill>
                <a:latin typeface="Calibri" panose="020F0502020204030204" pitchFamily="34" charset="0"/>
              </a:rPr>
              <a:t> Every time a card is read out, students who do not have the card, should make the card.</a:t>
            </a:r>
            <a:br>
              <a:rPr lang="en-GB" sz="2400" dirty="0">
                <a:solidFill>
                  <a:srgbClr val="AA508F"/>
                </a:solidFill>
                <a:latin typeface="Calibri" panose="020F0502020204030204" pitchFamily="34" charset="0"/>
              </a:rPr>
            </a:br>
            <a:endParaRPr lang="en-GB" sz="2400" dirty="0">
              <a:solidFill>
                <a:srgbClr val="AA508F"/>
              </a:solidFill>
            </a:endParaRPr>
          </a:p>
        </p:txBody>
      </p:sp>
      <p:sp>
        <p:nvSpPr>
          <p:cNvPr id="3" name="Content Placeholder 2">
            <a:extLst>
              <a:ext uri="{FF2B5EF4-FFF2-40B4-BE49-F238E27FC236}">
                <a16:creationId xmlns:a16="http://schemas.microsoft.com/office/drawing/2014/main" id="{65AA91AC-C2A6-4927-AF40-BE204B1DB12A}"/>
              </a:ext>
            </a:extLst>
          </p:cNvPr>
          <p:cNvSpPr>
            <a:spLocks noGrp="1"/>
          </p:cNvSpPr>
          <p:nvPr>
            <p:ph idx="1"/>
          </p:nvPr>
        </p:nvSpPr>
        <p:spPr>
          <a:xfrm>
            <a:off x="965791" y="2102072"/>
            <a:ext cx="10515600" cy="4351338"/>
          </a:xfrm>
        </p:spPr>
        <p:txBody>
          <a:bodyPr>
            <a:normAutofit/>
          </a:bodyPr>
          <a:lstStyle/>
          <a:p>
            <a:pPr marL="0" indent="0">
              <a:spcAft>
                <a:spcPts val="800"/>
              </a:spcAft>
              <a:buNone/>
            </a:pPr>
            <a:r>
              <a:rPr lang="en-GB" sz="1400" b="1" dirty="0">
                <a:latin typeface="Calibri" panose="020F0502020204030204" pitchFamily="34" charset="0"/>
              </a:rPr>
              <a:t> Instructions:</a:t>
            </a:r>
          </a:p>
          <a:p>
            <a:pPr indent="0">
              <a:buNone/>
            </a:pPr>
            <a:r>
              <a:rPr lang="en-GB" sz="1400" dirty="0">
                <a:latin typeface="Calibri" panose="020F0502020204030204" pitchFamily="34" charset="0"/>
              </a:rPr>
              <a:t>1.</a:t>
            </a:r>
            <a:r>
              <a:rPr lang="en-GB" sz="1400" b="0" i="0" dirty="0">
                <a:effectLst/>
                <a:latin typeface="Times New Roman" panose="02020603050405020304" pitchFamily="18" charset="0"/>
              </a:rPr>
              <a:t>       </a:t>
            </a:r>
            <a:r>
              <a:rPr lang="en-GB" sz="1400" dirty="0">
                <a:latin typeface="Calibri" panose="020F0502020204030204" pitchFamily="34" charset="0"/>
              </a:rPr>
              <a:t>The tutor selects a student to be the quizzer.</a:t>
            </a:r>
          </a:p>
          <a:p>
            <a:pPr indent="0">
              <a:buNone/>
            </a:pPr>
            <a:r>
              <a:rPr lang="en-GB" sz="1400" dirty="0">
                <a:latin typeface="Calibri" panose="020F0502020204030204" pitchFamily="34" charset="0"/>
              </a:rPr>
              <a:t>2.</a:t>
            </a:r>
            <a:r>
              <a:rPr lang="en-GB" sz="1400" b="0" i="0" dirty="0">
                <a:effectLst/>
                <a:latin typeface="Times New Roman" panose="02020603050405020304" pitchFamily="18" charset="0"/>
              </a:rPr>
              <a:t>       </a:t>
            </a:r>
            <a:r>
              <a:rPr lang="en-GB" sz="1400" dirty="0">
                <a:latin typeface="Calibri" panose="020F0502020204030204" pitchFamily="34" charset="0"/>
              </a:rPr>
              <a:t>The rest of the class form groups of three or four students</a:t>
            </a:r>
          </a:p>
          <a:p>
            <a:pPr indent="0">
              <a:buNone/>
            </a:pPr>
            <a:r>
              <a:rPr lang="en-GB" sz="1400" dirty="0">
                <a:latin typeface="Calibri" panose="020F0502020204030204" pitchFamily="34" charset="0"/>
              </a:rPr>
              <a:t>3.</a:t>
            </a:r>
            <a:r>
              <a:rPr lang="en-GB" sz="1400" b="0" i="0" dirty="0">
                <a:effectLst/>
                <a:latin typeface="Times New Roman" panose="02020603050405020304" pitchFamily="18" charset="0"/>
              </a:rPr>
              <a:t>       </a:t>
            </a:r>
            <a:r>
              <a:rPr lang="en-GB" sz="1400" dirty="0">
                <a:latin typeface="Calibri" panose="020F0502020204030204" pitchFamily="34" charset="0"/>
              </a:rPr>
              <a:t>The quizzer reads out a question from their cards</a:t>
            </a:r>
          </a:p>
          <a:p>
            <a:pPr indent="0">
              <a:buNone/>
            </a:pPr>
            <a:r>
              <a:rPr lang="en-GB" sz="1400" dirty="0">
                <a:latin typeface="Calibri" panose="020F0502020204030204" pitchFamily="34" charset="0"/>
              </a:rPr>
              <a:t>4.</a:t>
            </a:r>
            <a:r>
              <a:rPr lang="en-GB" sz="1400" b="0" i="0" dirty="0">
                <a:effectLst/>
                <a:latin typeface="Times New Roman" panose="02020603050405020304" pitchFamily="18" charset="0"/>
              </a:rPr>
              <a:t>       </a:t>
            </a:r>
            <a:r>
              <a:rPr lang="en-GB" sz="1400" dirty="0">
                <a:latin typeface="Calibri" panose="020F0502020204030204" pitchFamily="34" charset="0"/>
              </a:rPr>
              <a:t>Each group decides on the correct answer and writes it down</a:t>
            </a:r>
          </a:p>
          <a:p>
            <a:pPr indent="0">
              <a:buNone/>
            </a:pPr>
            <a:r>
              <a:rPr lang="en-GB" sz="1400" dirty="0">
                <a:latin typeface="Calibri" panose="020F0502020204030204" pitchFamily="34" charset="0"/>
              </a:rPr>
              <a:t>5.</a:t>
            </a:r>
            <a:r>
              <a:rPr lang="en-GB" sz="1400" b="0" i="0" dirty="0">
                <a:effectLst/>
                <a:latin typeface="Times New Roman" panose="02020603050405020304" pitchFamily="18" charset="0"/>
              </a:rPr>
              <a:t>       </a:t>
            </a:r>
            <a:r>
              <a:rPr lang="en-GB" sz="1400" dirty="0">
                <a:latin typeface="Calibri" panose="020F0502020204030204" pitchFamily="34" charset="0"/>
              </a:rPr>
              <a:t>The quizzer asks 5 questions from their cards.</a:t>
            </a:r>
          </a:p>
          <a:p>
            <a:pPr indent="0">
              <a:buNone/>
            </a:pPr>
            <a:r>
              <a:rPr lang="en-GB" sz="1400" dirty="0">
                <a:latin typeface="Calibri" panose="020F0502020204030204" pitchFamily="34" charset="0"/>
              </a:rPr>
              <a:t>6.</a:t>
            </a:r>
            <a:r>
              <a:rPr lang="en-GB" sz="1400" b="0" i="0" dirty="0">
                <a:effectLst/>
                <a:latin typeface="Times New Roman" panose="02020603050405020304" pitchFamily="18" charset="0"/>
              </a:rPr>
              <a:t>       </a:t>
            </a:r>
            <a:r>
              <a:rPr lang="en-GB" sz="1400" dirty="0">
                <a:latin typeface="Calibri" panose="020F0502020204030204" pitchFamily="34" charset="0"/>
              </a:rPr>
              <a:t>Groups exchange their answer sheets and the quizzer calls out the answers.</a:t>
            </a:r>
          </a:p>
          <a:p>
            <a:pPr indent="0">
              <a:buNone/>
            </a:pPr>
            <a:r>
              <a:rPr lang="en-GB" sz="1400" dirty="0">
                <a:latin typeface="Calibri" panose="020F0502020204030204" pitchFamily="34" charset="0"/>
              </a:rPr>
              <a:t>7.</a:t>
            </a:r>
            <a:r>
              <a:rPr lang="en-GB" sz="1400" b="0" i="0" dirty="0">
                <a:effectLst/>
                <a:latin typeface="Times New Roman" panose="02020603050405020304" pitchFamily="18" charset="0"/>
              </a:rPr>
              <a:t>       </a:t>
            </a:r>
            <a:r>
              <a:rPr lang="en-GB" sz="1400" dirty="0">
                <a:latin typeface="Calibri" panose="020F0502020204030204" pitchFamily="34" charset="0"/>
              </a:rPr>
              <a:t>Each team gets one point for the correct answer</a:t>
            </a:r>
          </a:p>
          <a:p>
            <a:pPr indent="0">
              <a:buNone/>
            </a:pPr>
            <a:r>
              <a:rPr lang="en-GB" sz="1400" dirty="0">
                <a:latin typeface="Calibri" panose="020F0502020204030204" pitchFamily="34" charset="0"/>
              </a:rPr>
              <a:t>8.</a:t>
            </a:r>
            <a:r>
              <a:rPr lang="en-GB" sz="1400" b="0" i="0" dirty="0">
                <a:effectLst/>
                <a:latin typeface="Times New Roman" panose="02020603050405020304" pitchFamily="18" charset="0"/>
              </a:rPr>
              <a:t>       </a:t>
            </a:r>
            <a:r>
              <a:rPr lang="en-GB" sz="1400" dirty="0">
                <a:latin typeface="Calibri" panose="020F0502020204030204" pitchFamily="34" charset="0"/>
              </a:rPr>
              <a:t>The tutor keeps score</a:t>
            </a:r>
          </a:p>
          <a:p>
            <a:pPr indent="0">
              <a:buNone/>
            </a:pPr>
            <a:r>
              <a:rPr lang="en-GB" sz="1400" dirty="0">
                <a:latin typeface="Calibri" panose="020F0502020204030204" pitchFamily="34" charset="0"/>
              </a:rPr>
              <a:t>9.</a:t>
            </a:r>
            <a:r>
              <a:rPr lang="en-GB" sz="1400" b="0" i="0" dirty="0">
                <a:effectLst/>
                <a:latin typeface="Times New Roman" panose="02020603050405020304" pitchFamily="18" charset="0"/>
              </a:rPr>
              <a:t>       </a:t>
            </a:r>
            <a:r>
              <a:rPr lang="en-GB" sz="1400" dirty="0">
                <a:latin typeface="Calibri" panose="020F0502020204030204" pitchFamily="34" charset="0"/>
              </a:rPr>
              <a:t>The next quizzer comes from the winning group</a:t>
            </a:r>
          </a:p>
          <a:p>
            <a:pPr indent="0">
              <a:buNone/>
            </a:pPr>
            <a:r>
              <a:rPr lang="en-GB" sz="1400" dirty="0">
                <a:latin typeface="Calibri" panose="020F0502020204030204" pitchFamily="34" charset="0"/>
              </a:rPr>
              <a:t>10.</a:t>
            </a:r>
            <a:r>
              <a:rPr lang="en-GB" sz="1400" b="0" i="0" dirty="0">
                <a:effectLst/>
                <a:latin typeface="Times New Roman" panose="02020603050405020304" pitchFamily="18" charset="0"/>
              </a:rPr>
              <a:t>   </a:t>
            </a:r>
            <a:r>
              <a:rPr lang="en-GB" sz="1400" dirty="0">
                <a:latin typeface="Calibri" panose="020F0502020204030204" pitchFamily="34" charset="0"/>
              </a:rPr>
              <a:t>The game continues.</a:t>
            </a:r>
          </a:p>
          <a:p>
            <a:pPr indent="0">
              <a:buNone/>
            </a:pPr>
            <a:endParaRPr lang="en-GB" sz="1400" dirty="0">
              <a:solidFill>
                <a:srgbClr val="00979E"/>
              </a:solidFill>
              <a:latin typeface="Calibri" panose="020F0502020204030204" pitchFamily="34" charset="0"/>
            </a:endParaRPr>
          </a:p>
          <a:p>
            <a:pPr indent="0">
              <a:spcAft>
                <a:spcPts val="800"/>
              </a:spcAft>
              <a:buNone/>
            </a:pPr>
            <a:r>
              <a:rPr lang="en-GB" sz="1600" b="1" dirty="0">
                <a:solidFill>
                  <a:srgbClr val="00979E"/>
                </a:solidFill>
                <a:latin typeface="Calibri" panose="020F0502020204030204" pitchFamily="34" charset="0"/>
              </a:rPr>
              <a:t>The winner is the group with the most points.</a:t>
            </a:r>
          </a:p>
          <a:p>
            <a:endParaRPr lang="en-GB" dirty="0"/>
          </a:p>
        </p:txBody>
      </p:sp>
      <p:pic>
        <p:nvPicPr>
          <p:cNvPr id="5" name="Picture 4">
            <a:extLst>
              <a:ext uri="{FF2B5EF4-FFF2-40B4-BE49-F238E27FC236}">
                <a16:creationId xmlns:a16="http://schemas.microsoft.com/office/drawing/2014/main" id="{A9346E56-EE17-411A-A956-37171083A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9439" y="5337810"/>
            <a:ext cx="2702560" cy="1520190"/>
          </a:xfrm>
          <a:prstGeom prst="rect">
            <a:avLst/>
          </a:prstGeom>
        </p:spPr>
      </p:pic>
    </p:spTree>
    <p:extLst>
      <p:ext uri="{BB962C8B-B14F-4D97-AF65-F5344CB8AC3E}">
        <p14:creationId xmlns:p14="http://schemas.microsoft.com/office/powerpoint/2010/main" val="2552237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57C9-DFD7-48C8-9866-0296EEF8CF2F}"/>
              </a:ext>
            </a:extLst>
          </p:cNvPr>
          <p:cNvSpPr>
            <a:spLocks noGrp="1"/>
          </p:cNvSpPr>
          <p:nvPr>
            <p:ph type="title"/>
          </p:nvPr>
        </p:nvSpPr>
        <p:spPr>
          <a:xfrm>
            <a:off x="838200" y="595848"/>
            <a:ext cx="10515600" cy="1325563"/>
          </a:xfrm>
        </p:spPr>
        <p:txBody>
          <a:bodyPr>
            <a:normAutofit fontScale="90000"/>
          </a:bodyPr>
          <a:lstStyle/>
          <a:p>
            <a:pPr algn="ctr"/>
            <a:r>
              <a:rPr lang="en-GB" sz="2800" b="1" dirty="0">
                <a:solidFill>
                  <a:srgbClr val="482F94"/>
                </a:solidFill>
                <a:latin typeface="Calibri" panose="020F0502020204030204" pitchFamily="34" charset="0"/>
              </a:rPr>
              <a:t>Game</a:t>
            </a:r>
            <a:r>
              <a:rPr lang="en-GB" sz="2700" dirty="0"/>
              <a:t> </a:t>
            </a:r>
            <a:r>
              <a:rPr lang="en-GB" sz="2800" b="1" dirty="0">
                <a:solidFill>
                  <a:srgbClr val="482F94"/>
                </a:solidFill>
                <a:latin typeface="Calibri" panose="020F0502020204030204" pitchFamily="34" charset="0"/>
              </a:rPr>
              <a:t>2- Six in a Row</a:t>
            </a:r>
            <a:br>
              <a:rPr lang="en-GB" sz="2700" dirty="0"/>
            </a:br>
            <a:br>
              <a:rPr lang="en-GB" sz="2700" dirty="0"/>
            </a:br>
            <a:r>
              <a:rPr lang="en-GB" sz="2200" b="1" dirty="0">
                <a:solidFill>
                  <a:srgbClr val="AA508F"/>
                </a:solidFill>
                <a:latin typeface="Calibri" panose="020F0502020204030204" pitchFamily="34" charset="0"/>
              </a:rPr>
              <a:t>What you need: </a:t>
            </a:r>
            <a:r>
              <a:rPr lang="en-GB" sz="2200" dirty="0">
                <a:solidFill>
                  <a:srgbClr val="AA508F"/>
                </a:solidFill>
                <a:latin typeface="Calibri" panose="020F0502020204030204" pitchFamily="34" charset="0"/>
              </a:rPr>
              <a:t>Flashcards</a:t>
            </a:r>
            <a:br>
              <a:rPr lang="en-GB" sz="2400" dirty="0"/>
            </a:br>
            <a:r>
              <a:rPr lang="en-GB" sz="2200" b="1" dirty="0">
                <a:solidFill>
                  <a:srgbClr val="AA508F"/>
                </a:solidFill>
                <a:latin typeface="Calibri" panose="020F0502020204030204" pitchFamily="34" charset="0"/>
              </a:rPr>
              <a:t>Note:</a:t>
            </a:r>
            <a:r>
              <a:rPr lang="en-GB" sz="2200" dirty="0">
                <a:solidFill>
                  <a:srgbClr val="AA508F"/>
                </a:solidFill>
                <a:latin typeface="Calibri" panose="020F0502020204030204" pitchFamily="34" charset="0"/>
              </a:rPr>
              <a:t> Every time a card is read out, students who do not have the card, should make the card.</a:t>
            </a:r>
            <a:br>
              <a:rPr lang="en-GB" dirty="0">
                <a:solidFill>
                  <a:srgbClr val="AA508F"/>
                </a:solidFill>
                <a:latin typeface="Calibri" panose="020F0502020204030204" pitchFamily="34" charset="0"/>
              </a:rPr>
            </a:br>
            <a:r>
              <a:rPr lang="en-GB" sz="2200" b="1" dirty="0">
                <a:solidFill>
                  <a:srgbClr val="AA508F"/>
                </a:solidFill>
                <a:latin typeface="Calibri" panose="020F0502020204030204" pitchFamily="34" charset="0"/>
              </a:rPr>
              <a:t>Aim of the game: </a:t>
            </a:r>
            <a:r>
              <a:rPr lang="en-GB" sz="2200" dirty="0">
                <a:solidFill>
                  <a:srgbClr val="AA508F"/>
                </a:solidFill>
                <a:latin typeface="Calibri" panose="020F0502020204030204" pitchFamily="34" charset="0"/>
              </a:rPr>
              <a:t>Players give the correct answer to six of their flashcards in a row.</a:t>
            </a:r>
            <a:br>
              <a:rPr lang="en-GB" sz="2200" dirty="0">
                <a:solidFill>
                  <a:srgbClr val="AA508F"/>
                </a:solidFill>
                <a:latin typeface="Calibri" panose="020F0502020204030204" pitchFamily="34" charset="0"/>
              </a:rPr>
            </a:br>
            <a:endParaRPr lang="en-GB" sz="2200" dirty="0">
              <a:solidFill>
                <a:srgbClr val="AA508F"/>
              </a:solidFill>
              <a:latin typeface="Calibri" panose="020F0502020204030204" pitchFamily="34" charset="0"/>
            </a:endParaRPr>
          </a:p>
        </p:txBody>
      </p:sp>
      <p:sp>
        <p:nvSpPr>
          <p:cNvPr id="3" name="Content Placeholder 2">
            <a:extLst>
              <a:ext uri="{FF2B5EF4-FFF2-40B4-BE49-F238E27FC236}">
                <a16:creationId xmlns:a16="http://schemas.microsoft.com/office/drawing/2014/main" id="{22D6DFB0-1AD1-444F-9044-4FEEDCC1D675}"/>
              </a:ext>
            </a:extLst>
          </p:cNvPr>
          <p:cNvSpPr>
            <a:spLocks noGrp="1"/>
          </p:cNvSpPr>
          <p:nvPr>
            <p:ph idx="1"/>
          </p:nvPr>
        </p:nvSpPr>
        <p:spPr>
          <a:xfrm>
            <a:off x="955158" y="2690177"/>
            <a:ext cx="10515600" cy="4351338"/>
          </a:xfrm>
        </p:spPr>
        <p:txBody>
          <a:bodyPr>
            <a:normAutofit/>
          </a:bodyPr>
          <a:lstStyle/>
          <a:p>
            <a:pPr lvl="0"/>
            <a:r>
              <a:rPr lang="en-GB" sz="1400" dirty="0"/>
              <a:t>The students should be in teams of three. </a:t>
            </a:r>
          </a:p>
          <a:p>
            <a:pPr lvl="0"/>
            <a:r>
              <a:rPr lang="en-GB" sz="1400" dirty="0"/>
              <a:t>In each team there are three roles; player, scorer and quizzer, </a:t>
            </a:r>
          </a:p>
          <a:p>
            <a:pPr lvl="0"/>
            <a:r>
              <a:rPr lang="en-GB" sz="1400" dirty="0"/>
              <a:t>One student should be the quizzer, one should be the player and one the scorer.</a:t>
            </a:r>
          </a:p>
          <a:p>
            <a:pPr lvl="0"/>
            <a:r>
              <a:rPr lang="en-GB" sz="1400" dirty="0"/>
              <a:t>The player in each team gives 10 of their flash cards, from the specific subject, to the quizzer</a:t>
            </a:r>
          </a:p>
          <a:p>
            <a:pPr lvl="0"/>
            <a:r>
              <a:rPr lang="en-GB" sz="1400" dirty="0"/>
              <a:t>The quizzer should ask the player 6 questions from the players flashcards</a:t>
            </a:r>
          </a:p>
          <a:p>
            <a:pPr lvl="0"/>
            <a:r>
              <a:rPr lang="en-GB" sz="1400" dirty="0"/>
              <a:t>The scorer should keep score of the correct answers</a:t>
            </a:r>
          </a:p>
          <a:p>
            <a:pPr lvl="0"/>
            <a:r>
              <a:rPr lang="en-GB" sz="1400" dirty="0"/>
              <a:t>The player scores one point for each correct answer and 12 points in total if they get 6 correct answers in a row</a:t>
            </a:r>
          </a:p>
          <a:p>
            <a:pPr lvl="0"/>
            <a:r>
              <a:rPr lang="en-GB" sz="1400" dirty="0"/>
              <a:t>The round ends when the player gets 6 answers correct in a row or gets an incorrect answer.</a:t>
            </a:r>
          </a:p>
          <a:p>
            <a:pPr lvl="0"/>
            <a:r>
              <a:rPr lang="en-GB" sz="1400" dirty="0"/>
              <a:t>At the end of the round the quizzer gives the 10 cards back to the player and students in each team rotate roles.</a:t>
            </a:r>
          </a:p>
          <a:p>
            <a:pPr lvl="0"/>
            <a:r>
              <a:rPr lang="en-GB" sz="1400" dirty="0"/>
              <a:t>The game end after three rounds</a:t>
            </a:r>
          </a:p>
          <a:p>
            <a:r>
              <a:rPr lang="en-GB" sz="1400" dirty="0"/>
              <a:t>At the end of the game, the tutor selects the winning teams.</a:t>
            </a:r>
          </a:p>
          <a:p>
            <a:pPr marL="0" indent="0">
              <a:buNone/>
            </a:pPr>
            <a:endParaRPr lang="en-GB" dirty="0"/>
          </a:p>
        </p:txBody>
      </p:sp>
      <p:pic>
        <p:nvPicPr>
          <p:cNvPr id="4" name="Picture 3">
            <a:extLst>
              <a:ext uri="{FF2B5EF4-FFF2-40B4-BE49-F238E27FC236}">
                <a16:creationId xmlns:a16="http://schemas.microsoft.com/office/drawing/2014/main" id="{B87A6319-AF29-41D3-8451-7BB3A34FBC69}"/>
              </a:ext>
            </a:extLst>
          </p:cNvPr>
          <p:cNvPicPr>
            <a:picLocks noChangeAspect="1"/>
          </p:cNvPicPr>
          <p:nvPr/>
        </p:nvPicPr>
        <p:blipFill>
          <a:blip r:embed="rId2"/>
          <a:stretch>
            <a:fillRect/>
          </a:stretch>
        </p:blipFill>
        <p:spPr>
          <a:xfrm>
            <a:off x="955158" y="2104926"/>
            <a:ext cx="6133108" cy="402371"/>
          </a:xfrm>
          <a:prstGeom prst="rect">
            <a:avLst/>
          </a:prstGeom>
        </p:spPr>
      </p:pic>
      <p:pic>
        <p:nvPicPr>
          <p:cNvPr id="5" name="Picture 4">
            <a:extLst>
              <a:ext uri="{FF2B5EF4-FFF2-40B4-BE49-F238E27FC236}">
                <a16:creationId xmlns:a16="http://schemas.microsoft.com/office/drawing/2014/main" id="{025D1C22-1E27-4578-A01D-FF7FA60A0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439" y="5337810"/>
            <a:ext cx="2702560" cy="1520190"/>
          </a:xfrm>
          <a:prstGeom prst="rect">
            <a:avLst/>
          </a:prstGeom>
        </p:spPr>
      </p:pic>
    </p:spTree>
    <p:extLst>
      <p:ext uri="{BB962C8B-B14F-4D97-AF65-F5344CB8AC3E}">
        <p14:creationId xmlns:p14="http://schemas.microsoft.com/office/powerpoint/2010/main" val="388854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57C9-DFD7-48C8-9866-0296EEF8CF2F}"/>
              </a:ext>
            </a:extLst>
          </p:cNvPr>
          <p:cNvSpPr>
            <a:spLocks noGrp="1"/>
          </p:cNvSpPr>
          <p:nvPr>
            <p:ph type="title"/>
          </p:nvPr>
        </p:nvSpPr>
        <p:spPr>
          <a:xfrm>
            <a:off x="115186" y="595423"/>
            <a:ext cx="10515600" cy="1240927"/>
          </a:xfrm>
        </p:spPr>
        <p:txBody>
          <a:bodyPr>
            <a:normAutofit fontScale="90000"/>
          </a:bodyPr>
          <a:lstStyle/>
          <a:p>
            <a:pPr algn="ctr">
              <a:lnSpc>
                <a:spcPct val="100000"/>
              </a:lnSpc>
            </a:pPr>
            <a:r>
              <a:rPr lang="en-GB" sz="2800" b="1" dirty="0">
                <a:solidFill>
                  <a:srgbClr val="482F94"/>
                </a:solidFill>
                <a:latin typeface="Calibri" panose="020F0502020204030204" pitchFamily="34" charset="0"/>
              </a:rPr>
              <a:t>Game</a:t>
            </a:r>
            <a:r>
              <a:rPr lang="en-GB" sz="2700" dirty="0"/>
              <a:t> </a:t>
            </a:r>
            <a:r>
              <a:rPr lang="en-GB" sz="2800" b="1" dirty="0">
                <a:solidFill>
                  <a:srgbClr val="482F94"/>
                </a:solidFill>
                <a:latin typeface="Calibri" panose="020F0502020204030204" pitchFamily="34" charset="0"/>
              </a:rPr>
              <a:t>3- Got the Card?</a:t>
            </a:r>
            <a:br>
              <a:rPr lang="en-GB" sz="2700" dirty="0"/>
            </a:br>
            <a:br>
              <a:rPr lang="en-GB" sz="2700" dirty="0"/>
            </a:br>
            <a:r>
              <a:rPr lang="en-GB" sz="2200" b="1" dirty="0">
                <a:solidFill>
                  <a:srgbClr val="AA508F"/>
                </a:solidFill>
                <a:latin typeface="Calibri" panose="020F0502020204030204" pitchFamily="34" charset="0"/>
              </a:rPr>
              <a:t>What you need: </a:t>
            </a:r>
            <a:r>
              <a:rPr lang="en-GB" sz="2200" dirty="0">
                <a:solidFill>
                  <a:srgbClr val="AA508F"/>
                </a:solidFill>
                <a:latin typeface="Calibri" panose="020F0502020204030204" pitchFamily="34" charset="0"/>
              </a:rPr>
              <a:t>Flashcards, Pens/Pencils</a:t>
            </a:r>
            <a:br>
              <a:rPr lang="en-GB" sz="2400" dirty="0"/>
            </a:br>
            <a:r>
              <a:rPr lang="en-GB" sz="2200" b="1" dirty="0">
                <a:solidFill>
                  <a:srgbClr val="AA508F"/>
                </a:solidFill>
                <a:latin typeface="Calibri" panose="020F0502020204030204" pitchFamily="34" charset="0"/>
              </a:rPr>
              <a:t>Aim of the game: </a:t>
            </a:r>
            <a:r>
              <a:rPr lang="en-GB" sz="2200" b="1" dirty="0">
                <a:solidFill>
                  <a:srgbClr val="AA508F"/>
                </a:solidFill>
              </a:rPr>
              <a:t>To maximise the number of cards each person has in preparation for the Science school exams</a:t>
            </a:r>
            <a:r>
              <a:rPr lang="en-GB" sz="2200" dirty="0"/>
              <a:t>.</a:t>
            </a:r>
            <a:br>
              <a:rPr lang="en-GB" dirty="0"/>
            </a:br>
            <a:endParaRPr lang="en-GB" sz="2200" dirty="0">
              <a:solidFill>
                <a:srgbClr val="AA508F"/>
              </a:solidFill>
              <a:latin typeface="Calibri" panose="020F0502020204030204" pitchFamily="34" charset="0"/>
            </a:endParaRPr>
          </a:p>
        </p:txBody>
      </p:sp>
      <p:sp>
        <p:nvSpPr>
          <p:cNvPr id="3" name="Content Placeholder 2">
            <a:extLst>
              <a:ext uri="{FF2B5EF4-FFF2-40B4-BE49-F238E27FC236}">
                <a16:creationId xmlns:a16="http://schemas.microsoft.com/office/drawing/2014/main" id="{22D6DFB0-1AD1-444F-9044-4FEEDCC1D675}"/>
              </a:ext>
            </a:extLst>
          </p:cNvPr>
          <p:cNvSpPr>
            <a:spLocks noGrp="1"/>
          </p:cNvSpPr>
          <p:nvPr>
            <p:ph idx="1"/>
          </p:nvPr>
        </p:nvSpPr>
        <p:spPr>
          <a:xfrm>
            <a:off x="921488" y="2123890"/>
            <a:ext cx="10515600" cy="4351338"/>
          </a:xfrm>
        </p:spPr>
        <p:txBody>
          <a:bodyPr>
            <a:normAutofit fontScale="92500" lnSpcReduction="20000"/>
          </a:bodyPr>
          <a:lstStyle/>
          <a:p>
            <a:pPr lvl="0"/>
            <a:r>
              <a:rPr lang="en-GB" dirty="0"/>
              <a:t>The Tutor is the quizzer for this game</a:t>
            </a:r>
          </a:p>
          <a:p>
            <a:pPr lvl="0"/>
            <a:r>
              <a:rPr lang="en-GB" dirty="0">
                <a:highlight>
                  <a:srgbClr val="FFFF00"/>
                </a:highlight>
              </a:rPr>
              <a:t>One student from each tutor group should collect the ‘Quizzer’s Pack’</a:t>
            </a:r>
          </a:p>
          <a:p>
            <a:pPr lvl="0"/>
            <a:r>
              <a:rPr lang="en-GB" dirty="0"/>
              <a:t>The quizzer selects a card from the ‘Quizzers Pack’ and reads out the question.</a:t>
            </a:r>
          </a:p>
          <a:p>
            <a:pPr lvl="0"/>
            <a:r>
              <a:rPr lang="en-GB" dirty="0"/>
              <a:t>The students who get the answer correct score one point</a:t>
            </a:r>
          </a:p>
          <a:p>
            <a:pPr lvl="0"/>
            <a:r>
              <a:rPr lang="en-GB" dirty="0"/>
              <a:t>All students who have the same card in their pack hold up their card.</a:t>
            </a:r>
          </a:p>
          <a:p>
            <a:pPr lvl="0"/>
            <a:r>
              <a:rPr lang="en-GB" dirty="0"/>
              <a:t>They also score one point</a:t>
            </a:r>
          </a:p>
          <a:p>
            <a:pPr lvl="0"/>
            <a:r>
              <a:rPr lang="en-GB" b="1" dirty="0"/>
              <a:t>Students who do not have that card create the flash card (tutors and co-tutors please monitor this)</a:t>
            </a:r>
            <a:endParaRPr lang="en-GB" dirty="0"/>
          </a:p>
          <a:p>
            <a:pPr lvl="0"/>
            <a:r>
              <a:rPr lang="en-GB" dirty="0"/>
              <a:t>The quizzer reads out the next card and so on ...</a:t>
            </a:r>
          </a:p>
          <a:p>
            <a:pPr lvl="0"/>
            <a:r>
              <a:rPr lang="en-GB" dirty="0"/>
              <a:t>The winner is the student with the most points</a:t>
            </a:r>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025D1C22-1E27-4578-A01D-FF7FA60A0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5766" y="5242578"/>
            <a:ext cx="2702560" cy="1520190"/>
          </a:xfrm>
          <a:prstGeom prst="rect">
            <a:avLst/>
          </a:prstGeom>
        </p:spPr>
      </p:pic>
    </p:spTree>
    <p:extLst>
      <p:ext uri="{BB962C8B-B14F-4D97-AF65-F5344CB8AC3E}">
        <p14:creationId xmlns:p14="http://schemas.microsoft.com/office/powerpoint/2010/main" val="3356440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57C9-DFD7-48C8-9866-0296EEF8CF2F}"/>
              </a:ext>
            </a:extLst>
          </p:cNvPr>
          <p:cNvSpPr>
            <a:spLocks noGrp="1"/>
          </p:cNvSpPr>
          <p:nvPr>
            <p:ph type="title"/>
          </p:nvPr>
        </p:nvSpPr>
        <p:spPr>
          <a:xfrm>
            <a:off x="115186" y="595423"/>
            <a:ext cx="10515600" cy="1240927"/>
          </a:xfrm>
        </p:spPr>
        <p:txBody>
          <a:bodyPr>
            <a:normAutofit fontScale="90000"/>
          </a:bodyPr>
          <a:lstStyle/>
          <a:p>
            <a:pPr algn="ctr">
              <a:lnSpc>
                <a:spcPct val="100000"/>
              </a:lnSpc>
            </a:pPr>
            <a:r>
              <a:rPr lang="en-GB" sz="2800" b="1" dirty="0">
                <a:solidFill>
                  <a:srgbClr val="482F94"/>
                </a:solidFill>
                <a:latin typeface="Calibri" panose="020F0502020204030204" pitchFamily="34" charset="0"/>
              </a:rPr>
              <a:t>Game</a:t>
            </a:r>
            <a:r>
              <a:rPr lang="en-GB" sz="2700" dirty="0"/>
              <a:t> </a:t>
            </a:r>
            <a:r>
              <a:rPr lang="en-GB" sz="2800" b="1" dirty="0">
                <a:solidFill>
                  <a:srgbClr val="482F94"/>
                </a:solidFill>
                <a:latin typeface="Calibri" panose="020F0502020204030204" pitchFamily="34" charset="0"/>
              </a:rPr>
              <a:t>4 - I know My Subject!</a:t>
            </a:r>
            <a:br>
              <a:rPr lang="en-GB" sz="2700" dirty="0"/>
            </a:br>
            <a:br>
              <a:rPr lang="en-GB" sz="2700" dirty="0"/>
            </a:br>
            <a:r>
              <a:rPr lang="en-GB" sz="2200" b="1" dirty="0">
                <a:solidFill>
                  <a:srgbClr val="AA508F"/>
                </a:solidFill>
                <a:latin typeface="Calibri" panose="020F0502020204030204" pitchFamily="34" charset="0"/>
              </a:rPr>
              <a:t>What you need: </a:t>
            </a:r>
            <a:r>
              <a:rPr lang="en-GB" sz="2200" dirty="0">
                <a:solidFill>
                  <a:srgbClr val="AA508F"/>
                </a:solidFill>
                <a:latin typeface="Calibri" panose="020F0502020204030204" pitchFamily="34" charset="0"/>
              </a:rPr>
              <a:t>Flashcards, </a:t>
            </a:r>
            <a:br>
              <a:rPr lang="en-GB" sz="2400" dirty="0"/>
            </a:br>
            <a:r>
              <a:rPr lang="en-GB" sz="2200" b="1" dirty="0">
                <a:solidFill>
                  <a:srgbClr val="AA508F"/>
                </a:solidFill>
                <a:latin typeface="Calibri" panose="020F0502020204030204" pitchFamily="34" charset="0"/>
              </a:rPr>
              <a:t>Aim of the game: </a:t>
            </a:r>
            <a:r>
              <a:rPr lang="en-GB" sz="2400" b="1" dirty="0">
                <a:solidFill>
                  <a:srgbClr val="AA508F"/>
                </a:solidFill>
                <a:latin typeface="Calibri" panose="020F0502020204030204" pitchFamily="34" charset="0"/>
                <a:cs typeface="Times New Roman" panose="02020603050405020304" pitchFamily="18" charset="0"/>
              </a:rPr>
              <a:t>S</a:t>
            </a:r>
            <a:r>
              <a:rPr lang="en-GB" sz="2400" b="1" dirty="0">
                <a:solidFill>
                  <a:srgbClr val="AA508F"/>
                </a:solidFill>
                <a:effectLst/>
                <a:latin typeface="Calibri" panose="020F0502020204030204" pitchFamily="34" charset="0"/>
                <a:ea typeface="Calibri" panose="020F0502020204030204" pitchFamily="34" charset="0"/>
                <a:cs typeface="Times New Roman" panose="02020603050405020304" pitchFamily="18" charset="0"/>
              </a:rPr>
              <a:t>tudents to show how prepared they are for the science school exams</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r>
              <a:rPr lang="en-GB" sz="2200" dirty="0"/>
              <a:t>.</a:t>
            </a:r>
            <a:br>
              <a:rPr lang="en-GB" dirty="0"/>
            </a:br>
            <a:endParaRPr lang="en-GB" sz="2200" dirty="0">
              <a:solidFill>
                <a:srgbClr val="AA508F"/>
              </a:solidFill>
              <a:latin typeface="Calibri" panose="020F0502020204030204" pitchFamily="34" charset="0"/>
            </a:endParaRPr>
          </a:p>
        </p:txBody>
      </p:sp>
      <p:sp>
        <p:nvSpPr>
          <p:cNvPr id="3" name="Content Placeholder 2">
            <a:extLst>
              <a:ext uri="{FF2B5EF4-FFF2-40B4-BE49-F238E27FC236}">
                <a16:creationId xmlns:a16="http://schemas.microsoft.com/office/drawing/2014/main" id="{22D6DFB0-1AD1-444F-9044-4FEEDCC1D675}"/>
              </a:ext>
            </a:extLst>
          </p:cNvPr>
          <p:cNvSpPr>
            <a:spLocks noGrp="1"/>
          </p:cNvSpPr>
          <p:nvPr>
            <p:ph idx="1"/>
          </p:nvPr>
        </p:nvSpPr>
        <p:spPr>
          <a:xfrm>
            <a:off x="921488" y="1696278"/>
            <a:ext cx="10515600" cy="5042992"/>
          </a:xfrm>
        </p:spPr>
        <p:txBody>
          <a:bodyPr>
            <a:normAutofit fontScale="32500" lnSpcReduction="20000"/>
          </a:bodyPr>
          <a:lstStyle/>
          <a:p>
            <a:pPr marL="342900" lvl="0" indent="-342900">
              <a:lnSpc>
                <a:spcPct val="107000"/>
              </a:lnSpc>
              <a:buFont typeface="+mj-lt"/>
              <a:buAutoNum type="arabicPeriod"/>
            </a:pPr>
            <a:r>
              <a:rPr lang="en-GB" sz="5500" dirty="0">
                <a:effectLst/>
                <a:latin typeface="Calibri" panose="020F0502020204030204" pitchFamily="34" charset="0"/>
                <a:ea typeface="Calibri" panose="020F0502020204030204" pitchFamily="34" charset="0"/>
                <a:cs typeface="Times New Roman" panose="02020603050405020304" pitchFamily="18" charset="0"/>
              </a:rPr>
              <a:t>The students should be in subject pairs. </a:t>
            </a:r>
          </a:p>
          <a:p>
            <a:pPr marL="342900" lvl="0" indent="-342900">
              <a:lnSpc>
                <a:spcPct val="107000"/>
              </a:lnSpc>
              <a:buFont typeface="+mj-lt"/>
              <a:buAutoNum type="arabicPeriod"/>
            </a:pPr>
            <a:r>
              <a:rPr lang="en-GB" sz="5500" dirty="0">
                <a:effectLst/>
                <a:latin typeface="Calibri" panose="020F0502020204030204" pitchFamily="34" charset="0"/>
                <a:ea typeface="Calibri" panose="020F0502020204030204" pitchFamily="34" charset="0"/>
                <a:cs typeface="Times New Roman" panose="02020603050405020304" pitchFamily="18" charset="0"/>
              </a:rPr>
              <a:t>In each pairing there are two roles; player and quizzer’ </a:t>
            </a:r>
          </a:p>
          <a:p>
            <a:pPr marL="342900" lvl="0" indent="-342900">
              <a:lnSpc>
                <a:spcPct val="107000"/>
              </a:lnSpc>
              <a:buFont typeface="+mj-lt"/>
              <a:buAutoNum type="arabicPeriod"/>
            </a:pPr>
            <a:r>
              <a:rPr lang="en-GB" sz="5500" dirty="0">
                <a:effectLst/>
                <a:latin typeface="Calibri" panose="020F0502020204030204" pitchFamily="34" charset="0"/>
                <a:ea typeface="Calibri" panose="020F0502020204030204" pitchFamily="34" charset="0"/>
                <a:cs typeface="Times New Roman" panose="02020603050405020304" pitchFamily="18" charset="0"/>
              </a:rPr>
              <a:t>Each student chooses their confident cards. Confident cards are the flash cards you are confident that you </a:t>
            </a:r>
            <a:r>
              <a:rPr lang="en-GB" sz="5500" b="1" dirty="0">
                <a:effectLst/>
                <a:latin typeface="Calibri" panose="020F0502020204030204" pitchFamily="34" charset="0"/>
                <a:ea typeface="Calibri" panose="020F0502020204030204" pitchFamily="34" charset="0"/>
                <a:cs typeface="Times New Roman" panose="02020603050405020304" pitchFamily="18" charset="0"/>
              </a:rPr>
              <a:t>know</a:t>
            </a:r>
            <a:r>
              <a:rPr lang="en-GB" sz="5500" dirty="0">
                <a:effectLst/>
                <a:latin typeface="Calibri" panose="020F0502020204030204" pitchFamily="34" charset="0"/>
                <a:ea typeface="Calibri" panose="020F0502020204030204" pitchFamily="34" charset="0"/>
                <a:cs typeface="Times New Roman" panose="02020603050405020304" pitchFamily="18" charset="0"/>
              </a:rPr>
              <a:t> the answers to.</a:t>
            </a:r>
          </a:p>
          <a:p>
            <a:pPr marL="342900" lvl="0" indent="-342900">
              <a:lnSpc>
                <a:spcPct val="107000"/>
              </a:lnSpc>
              <a:buFont typeface="+mj-lt"/>
              <a:buAutoNum type="arabicPeriod"/>
            </a:pPr>
            <a:r>
              <a:rPr lang="en-GB" sz="5500" dirty="0">
                <a:effectLst/>
                <a:latin typeface="Calibri" panose="020F0502020204030204" pitchFamily="34" charset="0"/>
                <a:ea typeface="Calibri" panose="020F0502020204030204" pitchFamily="34" charset="0"/>
                <a:cs typeface="Times New Roman" panose="02020603050405020304" pitchFamily="18" charset="0"/>
              </a:rPr>
              <a:t>The pairs exchange confident cards.</a:t>
            </a:r>
          </a:p>
          <a:p>
            <a:pPr marL="342900" lvl="0" indent="-342900">
              <a:lnSpc>
                <a:spcPct val="107000"/>
              </a:lnSpc>
              <a:buFont typeface="+mj-lt"/>
              <a:buAutoNum type="arabicPeriod"/>
            </a:pPr>
            <a:r>
              <a:rPr lang="en-GB" sz="5500" dirty="0">
                <a:effectLst/>
                <a:latin typeface="Calibri" panose="020F0502020204030204" pitchFamily="34" charset="0"/>
                <a:ea typeface="Calibri" panose="020F0502020204030204" pitchFamily="34" charset="0"/>
                <a:cs typeface="Times New Roman" panose="02020603050405020304" pitchFamily="18" charset="0"/>
              </a:rPr>
              <a:t>The quizzer should ask the player all the questions from the players confident cards.</a:t>
            </a:r>
          </a:p>
          <a:p>
            <a:pPr marL="342900" lvl="0" indent="-342900">
              <a:lnSpc>
                <a:spcPct val="107000"/>
              </a:lnSpc>
              <a:buFont typeface="+mj-lt"/>
              <a:buAutoNum type="arabicPeriod"/>
            </a:pPr>
            <a:r>
              <a:rPr lang="en-GB" sz="5500" dirty="0">
                <a:effectLst/>
                <a:latin typeface="Calibri" panose="020F0502020204030204" pitchFamily="34" charset="0"/>
                <a:ea typeface="Calibri" panose="020F0502020204030204" pitchFamily="34" charset="0"/>
                <a:cs typeface="Times New Roman" panose="02020603050405020304" pitchFamily="18" charset="0"/>
              </a:rPr>
              <a:t>If the player gets the answer correct the quizzer should lay the card face up.  If the player gets the answer incorrect the quizzer should lay the card face down.</a:t>
            </a:r>
          </a:p>
          <a:p>
            <a:pPr marL="342900" lvl="0" indent="-342900">
              <a:lnSpc>
                <a:spcPct val="107000"/>
              </a:lnSpc>
              <a:buFont typeface="+mj-lt"/>
              <a:buAutoNum type="arabicPeriod"/>
            </a:pPr>
            <a:r>
              <a:rPr lang="en-GB" sz="5500" dirty="0">
                <a:effectLst/>
                <a:latin typeface="Calibri" panose="020F0502020204030204" pitchFamily="34" charset="0"/>
                <a:ea typeface="Calibri" panose="020F0502020204030204" pitchFamily="34" charset="0"/>
                <a:cs typeface="Times New Roman" panose="02020603050405020304" pitchFamily="18" charset="0"/>
              </a:rPr>
              <a:t>When the quizzer has asked all the questions, they should count the number of cards that are faced up. That is the player’s score.</a:t>
            </a:r>
          </a:p>
          <a:p>
            <a:pPr marL="342900" lvl="0" indent="-342900">
              <a:lnSpc>
                <a:spcPct val="107000"/>
              </a:lnSpc>
              <a:spcAft>
                <a:spcPts val="800"/>
              </a:spcAft>
              <a:buFont typeface="+mj-lt"/>
              <a:buAutoNum type="arabicPeriod"/>
            </a:pPr>
            <a:r>
              <a:rPr lang="en-GB" sz="5500" dirty="0">
                <a:effectLst/>
                <a:latin typeface="Calibri" panose="020F0502020204030204" pitchFamily="34" charset="0"/>
                <a:ea typeface="Calibri" panose="020F0502020204030204" pitchFamily="34" charset="0"/>
                <a:cs typeface="Times New Roman" panose="02020603050405020304" pitchFamily="18" charset="0"/>
              </a:rPr>
              <a:t>The pair exchange roles. </a:t>
            </a:r>
          </a:p>
          <a:p>
            <a:pPr marL="342900" lvl="0" indent="-342900">
              <a:lnSpc>
                <a:spcPct val="107000"/>
              </a:lnSpc>
              <a:buFont typeface="+mj-lt"/>
              <a:buAutoNum type="arabicPeriod"/>
            </a:pPr>
            <a:r>
              <a:rPr lang="en-GB" sz="5500" dirty="0">
                <a:effectLst/>
                <a:latin typeface="Calibri" panose="020F0502020204030204" pitchFamily="34" charset="0"/>
                <a:ea typeface="Calibri" panose="020F0502020204030204" pitchFamily="34" charset="0"/>
                <a:cs typeface="Times New Roman" panose="02020603050405020304" pitchFamily="18" charset="0"/>
              </a:rPr>
              <a:t>The form tutors select the </a:t>
            </a:r>
            <a:r>
              <a:rPr lang="en-GB" sz="5500" b="1" dirty="0">
                <a:effectLst/>
                <a:latin typeface="Calibri" panose="020F0502020204030204" pitchFamily="34" charset="0"/>
                <a:ea typeface="Calibri" panose="020F0502020204030204" pitchFamily="34" charset="0"/>
                <a:cs typeface="Times New Roman" panose="02020603050405020304" pitchFamily="18" charset="0"/>
              </a:rPr>
              <a:t>student</a:t>
            </a:r>
            <a:r>
              <a:rPr lang="en-GB" sz="5500" dirty="0">
                <a:effectLst/>
                <a:latin typeface="Calibri" panose="020F0502020204030204" pitchFamily="34" charset="0"/>
                <a:ea typeface="Calibri" panose="020F0502020204030204" pitchFamily="34" charset="0"/>
                <a:cs typeface="Times New Roman" panose="02020603050405020304" pitchFamily="18" charset="0"/>
              </a:rPr>
              <a:t> with the highest score from their tutor group.</a:t>
            </a:r>
          </a:p>
          <a:p>
            <a:pPr marL="342900" lvl="0" indent="-342900">
              <a:lnSpc>
                <a:spcPct val="107000"/>
              </a:lnSpc>
              <a:spcAft>
                <a:spcPts val="800"/>
              </a:spcAft>
              <a:buFont typeface="+mj-lt"/>
              <a:buAutoNum type="arabicPeriod"/>
            </a:pPr>
            <a:r>
              <a:rPr lang="en-GB" sz="5500" dirty="0">
                <a:effectLst/>
                <a:latin typeface="Calibri" panose="020F0502020204030204" pitchFamily="34" charset="0"/>
                <a:ea typeface="Calibri" panose="020F0502020204030204" pitchFamily="34" charset="0"/>
                <a:cs typeface="Times New Roman" panose="02020603050405020304" pitchFamily="18" charset="0"/>
              </a:rPr>
              <a:t>The student should come with their confidence cards.  </a:t>
            </a:r>
            <a:r>
              <a:rPr lang="en-GB" sz="5500" dirty="0" err="1">
                <a:latin typeface="Calibri" panose="020F0502020204030204" pitchFamily="34" charset="0"/>
                <a:ea typeface="Calibri" panose="020F0502020204030204" pitchFamily="34" charset="0"/>
                <a:cs typeface="Times New Roman" panose="02020603050405020304" pitchFamily="18" charset="0"/>
              </a:rPr>
              <a:t>Dr</a:t>
            </a:r>
            <a:r>
              <a:rPr lang="en-GB" sz="5500" dirty="0" err="1">
                <a:effectLst/>
                <a:latin typeface="Calibri" panose="020F0502020204030204" pitchFamily="34" charset="0"/>
                <a:ea typeface="Calibri" panose="020F0502020204030204" pitchFamily="34" charset="0"/>
                <a:cs typeface="Times New Roman" panose="02020603050405020304" pitchFamily="18" charset="0"/>
              </a:rPr>
              <a:t>.</a:t>
            </a:r>
            <a:r>
              <a:rPr lang="en-GB" sz="5500" dirty="0">
                <a:effectLst/>
                <a:latin typeface="Calibri" panose="020F0502020204030204" pitchFamily="34" charset="0"/>
                <a:ea typeface="Calibri" panose="020F0502020204030204" pitchFamily="34" charset="0"/>
                <a:cs typeface="Times New Roman" panose="02020603050405020304" pitchFamily="18" charset="0"/>
              </a:rPr>
              <a:t> Mezue will select two cards at random.  If the student answers correctly, they win a prize for their tutor group. </a:t>
            </a:r>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025D1C22-1E27-4578-A01D-FF7FA60A0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0722" y="118730"/>
            <a:ext cx="2206092" cy="1240927"/>
          </a:xfrm>
          <a:prstGeom prst="rect">
            <a:avLst/>
          </a:prstGeom>
        </p:spPr>
      </p:pic>
    </p:spTree>
    <p:extLst>
      <p:ext uri="{BB962C8B-B14F-4D97-AF65-F5344CB8AC3E}">
        <p14:creationId xmlns:p14="http://schemas.microsoft.com/office/powerpoint/2010/main" val="2212618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57C9-DFD7-48C8-9866-0296EEF8CF2F}"/>
              </a:ext>
            </a:extLst>
          </p:cNvPr>
          <p:cNvSpPr>
            <a:spLocks noGrp="1"/>
          </p:cNvSpPr>
          <p:nvPr>
            <p:ph type="title"/>
          </p:nvPr>
        </p:nvSpPr>
        <p:spPr>
          <a:xfrm>
            <a:off x="143953" y="182880"/>
            <a:ext cx="11904094" cy="508000"/>
          </a:xfrm>
        </p:spPr>
        <p:txBody>
          <a:bodyPr>
            <a:normAutofit fontScale="90000"/>
          </a:bodyPr>
          <a:lstStyle/>
          <a:p>
            <a:pPr algn="ctr">
              <a:lnSpc>
                <a:spcPct val="100000"/>
              </a:lnSpc>
            </a:pPr>
            <a:br>
              <a:rPr lang="en-GB" sz="2800" b="1" dirty="0">
                <a:solidFill>
                  <a:srgbClr val="482F94"/>
                </a:solidFill>
                <a:latin typeface="Calibri" panose="020F0502020204030204" pitchFamily="34" charset="0"/>
              </a:rPr>
            </a:br>
            <a:br>
              <a:rPr lang="en-GB" sz="2800" b="1" dirty="0">
                <a:solidFill>
                  <a:srgbClr val="482F94"/>
                </a:solidFill>
                <a:latin typeface="Calibri" panose="020F0502020204030204" pitchFamily="34" charset="0"/>
              </a:rPr>
            </a:br>
            <a:br>
              <a:rPr lang="en-GB" sz="2800" b="1" dirty="0">
                <a:solidFill>
                  <a:srgbClr val="482F94"/>
                </a:solidFill>
                <a:latin typeface="Calibri" panose="020F0502020204030204" pitchFamily="34" charset="0"/>
              </a:rPr>
            </a:br>
            <a:r>
              <a:rPr lang="en-GB" sz="2800" b="1" dirty="0">
                <a:solidFill>
                  <a:srgbClr val="482F94"/>
                </a:solidFill>
                <a:latin typeface="Calibri" panose="020F0502020204030204" pitchFamily="34" charset="0"/>
              </a:rPr>
              <a:t>Game</a:t>
            </a:r>
            <a:r>
              <a:rPr lang="en-GB" sz="2700" dirty="0"/>
              <a:t> </a:t>
            </a:r>
            <a:r>
              <a:rPr lang="en-GB" sz="2800" b="1" dirty="0">
                <a:solidFill>
                  <a:srgbClr val="482F94"/>
                </a:solidFill>
                <a:latin typeface="Calibri" panose="020F0502020204030204" pitchFamily="34" charset="0"/>
              </a:rPr>
              <a:t>4 – Learners and Knowers.</a:t>
            </a:r>
            <a:br>
              <a:rPr lang="en-GB" sz="2800" b="1" dirty="0">
                <a:solidFill>
                  <a:srgbClr val="482F94"/>
                </a:solidFill>
                <a:latin typeface="Calibri" panose="020F0502020204030204" pitchFamily="34" charset="0"/>
              </a:rPr>
            </a:br>
            <a:br>
              <a:rPr lang="en-GB" sz="1100" dirty="0">
                <a:latin typeface="Calibri" panose="020F0502020204030204" pitchFamily="34" charset="0"/>
                <a:cs typeface="Calibri" panose="020F0502020204030204" pitchFamily="34" charset="0"/>
              </a:rPr>
            </a:br>
            <a:r>
              <a:rPr lang="en-GB" sz="2200" b="1" dirty="0">
                <a:solidFill>
                  <a:srgbClr val="AA508F"/>
                </a:solidFill>
                <a:latin typeface="Calibri" panose="020F0502020204030204" pitchFamily="34" charset="0"/>
              </a:rPr>
              <a:t>What you need: A subject learning list</a:t>
            </a:r>
            <a:r>
              <a:rPr lang="en-GB" sz="2200" dirty="0">
                <a:solidFill>
                  <a:srgbClr val="AA508F"/>
                </a:solidFill>
                <a:latin typeface="Calibri" panose="020F0502020204030204" pitchFamily="34" charset="0"/>
              </a:rPr>
              <a:t>, </a:t>
            </a:r>
            <a:br>
              <a:rPr lang="en-GB" sz="2400" dirty="0"/>
            </a:br>
            <a:r>
              <a:rPr lang="en-GB" sz="2200" b="1" dirty="0">
                <a:solidFill>
                  <a:srgbClr val="AA508F"/>
                </a:solidFill>
                <a:latin typeface="Calibri" panose="020F0502020204030204" pitchFamily="34" charset="0"/>
              </a:rPr>
              <a:t>Aim of the game: </a:t>
            </a:r>
            <a:r>
              <a:rPr lang="en-GB" sz="2200" b="1" dirty="0">
                <a:solidFill>
                  <a:srgbClr val="AA508F"/>
                </a:solidFill>
                <a:latin typeface="Calibri" panose="020F0502020204030204" pitchFamily="34" charset="0"/>
                <a:cs typeface="Calibri" panose="020F0502020204030204" pitchFamily="34" charset="0"/>
              </a:rPr>
              <a:t>For students to learn together and identify their knowledge gaps</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endParaRPr lang="en-GB" sz="2200" dirty="0">
              <a:solidFill>
                <a:srgbClr val="AA508F"/>
              </a:solidFill>
              <a:latin typeface="Calibri" panose="020F0502020204030204" pitchFamily="34" charset="0"/>
            </a:endParaRPr>
          </a:p>
        </p:txBody>
      </p:sp>
      <p:sp>
        <p:nvSpPr>
          <p:cNvPr id="3" name="Content Placeholder 2">
            <a:extLst>
              <a:ext uri="{FF2B5EF4-FFF2-40B4-BE49-F238E27FC236}">
                <a16:creationId xmlns:a16="http://schemas.microsoft.com/office/drawing/2014/main" id="{22D6DFB0-1AD1-444F-9044-4FEEDCC1D675}"/>
              </a:ext>
            </a:extLst>
          </p:cNvPr>
          <p:cNvSpPr>
            <a:spLocks noGrp="1"/>
          </p:cNvSpPr>
          <p:nvPr>
            <p:ph idx="1"/>
          </p:nvPr>
        </p:nvSpPr>
        <p:spPr>
          <a:xfrm>
            <a:off x="697968" y="1696720"/>
            <a:ext cx="10515600" cy="4117990"/>
          </a:xfrm>
        </p:spPr>
        <p:txBody>
          <a:bodyPr>
            <a:normAutofit fontScale="25000" lnSpcReduction="20000"/>
          </a:bodyPr>
          <a:lstStyle/>
          <a:p>
            <a:pPr marL="514350" lvl="0" indent="-514350" algn="l" rtl="0">
              <a:spcBef>
                <a:spcPts val="1000"/>
              </a:spcBef>
              <a:spcAft>
                <a:spcPts val="0"/>
              </a:spcAft>
              <a:buFont typeface="+mj-lt"/>
              <a:buAutoNum type="arabicPeriod"/>
            </a:pPr>
            <a:r>
              <a:rPr lang="en-GB" sz="8000" dirty="0">
                <a:latin typeface="+mn-lt"/>
                <a:ea typeface="Comfortaa Light"/>
                <a:cs typeface="Calibri" panose="020F0502020204030204" pitchFamily="34" charset="0"/>
                <a:sym typeface="Comfortaa Light"/>
              </a:rPr>
              <a:t>All Students should be put into groups of 5.</a:t>
            </a:r>
          </a:p>
          <a:p>
            <a:pPr marL="514350" lvl="0" indent="-514350" algn="l" rtl="0">
              <a:spcBef>
                <a:spcPts val="1000"/>
              </a:spcBef>
              <a:spcAft>
                <a:spcPts val="0"/>
              </a:spcAft>
              <a:buFont typeface="+mj-lt"/>
              <a:buAutoNum type="arabicPeriod"/>
            </a:pPr>
            <a:r>
              <a:rPr lang="en-GB" sz="8000" dirty="0">
                <a:latin typeface="+mn-lt"/>
                <a:ea typeface="Comfortaa Light"/>
                <a:cs typeface="Calibri" panose="020F0502020204030204" pitchFamily="34" charset="0"/>
                <a:sym typeface="Comfortaa Light"/>
              </a:rPr>
              <a:t>Each student will be given the learning list for the end-of-year exams.</a:t>
            </a:r>
          </a:p>
          <a:p>
            <a:pPr marL="514350" lvl="0" indent="-514350" algn="l" rtl="0">
              <a:spcBef>
                <a:spcPts val="1000"/>
              </a:spcBef>
              <a:spcAft>
                <a:spcPts val="0"/>
              </a:spcAft>
              <a:buFont typeface="+mj-lt"/>
              <a:buAutoNum type="arabicPeriod"/>
            </a:pPr>
            <a:r>
              <a:rPr lang="en-GB" sz="8000" dirty="0">
                <a:latin typeface="+mn-lt"/>
                <a:ea typeface="Comfortaa Light"/>
                <a:cs typeface="Calibri" panose="020F0502020204030204" pitchFamily="34" charset="0"/>
                <a:sym typeface="Comfortaa Light"/>
              </a:rPr>
              <a:t>Each group will have a selection of questions from the learning list in a booklet.</a:t>
            </a:r>
          </a:p>
          <a:p>
            <a:pPr marL="514350" lvl="0" indent="-514350" algn="l" rtl="0">
              <a:spcBef>
                <a:spcPts val="1000"/>
              </a:spcBef>
              <a:spcAft>
                <a:spcPts val="0"/>
              </a:spcAft>
              <a:buFont typeface="+mj-lt"/>
              <a:buAutoNum type="arabicPeriod"/>
            </a:pPr>
            <a:r>
              <a:rPr lang="en-GB" sz="8000" dirty="0">
                <a:latin typeface="+mn-lt"/>
                <a:ea typeface="Comfortaa Light"/>
                <a:cs typeface="Calibri" panose="020F0502020204030204" pitchFamily="34" charset="0"/>
                <a:sym typeface="Comfortaa Light"/>
              </a:rPr>
              <a:t>Within each group you have to choose two questions for each topic, work through each question on sheets of paper or their books and ensure that EVERYONE in the group knows why the question is worked out in that way. </a:t>
            </a:r>
          </a:p>
          <a:p>
            <a:pPr marL="514350" lvl="0" indent="-514350" algn="l" rtl="0">
              <a:spcBef>
                <a:spcPts val="1000"/>
              </a:spcBef>
              <a:spcAft>
                <a:spcPts val="0"/>
              </a:spcAft>
              <a:buFont typeface="+mj-lt"/>
              <a:buAutoNum type="arabicPeriod"/>
            </a:pPr>
            <a:r>
              <a:rPr lang="en-GB" sz="8000" dirty="0">
                <a:latin typeface="+mn-lt"/>
                <a:ea typeface="Comfortaa Light"/>
                <a:cs typeface="Calibri" panose="020F0502020204030204" pitchFamily="34" charset="0"/>
                <a:sym typeface="Comfortaa Light"/>
              </a:rPr>
              <a:t>Within each group, for each question, students will be</a:t>
            </a:r>
            <a:r>
              <a:rPr lang="en-GB" sz="8000" b="1" dirty="0">
                <a:latin typeface="+mn-lt"/>
                <a:ea typeface="Comfortaa"/>
                <a:cs typeface="Calibri" panose="020F0502020204030204" pitchFamily="34" charset="0"/>
                <a:sym typeface="Comfortaa"/>
              </a:rPr>
              <a:t> ‘Knowers’- when they share their knowledge </a:t>
            </a:r>
            <a:r>
              <a:rPr lang="en-GB" sz="8000" dirty="0">
                <a:latin typeface="+mn-lt"/>
                <a:ea typeface="Comfortaa Light"/>
                <a:cs typeface="Calibri" panose="020F0502020204030204" pitchFamily="34" charset="0"/>
                <a:sym typeface="Comfortaa Light"/>
              </a:rPr>
              <a:t>and ‘</a:t>
            </a:r>
            <a:r>
              <a:rPr lang="en-GB" sz="8000" b="1" dirty="0">
                <a:latin typeface="+mn-lt"/>
                <a:ea typeface="Comfortaa"/>
                <a:cs typeface="Calibri" panose="020F0502020204030204" pitchFamily="34" charset="0"/>
                <a:sym typeface="Comfortaa"/>
              </a:rPr>
              <a:t>Learners’- when they seek to know more. </a:t>
            </a:r>
          </a:p>
          <a:p>
            <a:pPr marL="514350" lvl="0" indent="-514350" algn="l" rtl="0">
              <a:spcBef>
                <a:spcPts val="1000"/>
              </a:spcBef>
              <a:spcAft>
                <a:spcPts val="0"/>
              </a:spcAft>
              <a:buFont typeface="+mj-lt"/>
              <a:buAutoNum type="arabicPeriod"/>
            </a:pPr>
            <a:r>
              <a:rPr lang="en-GB" sz="8000" b="1" dirty="0">
                <a:latin typeface="+mn-lt"/>
                <a:ea typeface="Comfortaa"/>
                <a:cs typeface="Calibri" panose="020F0502020204030204" pitchFamily="34" charset="0"/>
                <a:sym typeface="Comfortaa"/>
              </a:rPr>
              <a:t>Each student scores one point every time they are a learner and one point every time they are a knower.</a:t>
            </a:r>
          </a:p>
          <a:p>
            <a:pPr marL="514350" lvl="0" indent="-514350" algn="l" rtl="0">
              <a:spcBef>
                <a:spcPts val="1000"/>
              </a:spcBef>
              <a:spcAft>
                <a:spcPts val="0"/>
              </a:spcAft>
              <a:buFont typeface="+mj-lt"/>
              <a:buAutoNum type="arabicPeriod"/>
            </a:pPr>
            <a:r>
              <a:rPr lang="en-GB" sz="8000" i="1" dirty="0">
                <a:latin typeface="+mn-lt"/>
                <a:ea typeface="Comfortaa"/>
                <a:cs typeface="Calibri" panose="020F0502020204030204" pitchFamily="34" charset="0"/>
                <a:sym typeface="Comfortaa"/>
              </a:rPr>
              <a:t>Students should make learning cards/notes where necessary to help them remember the knowledge they have learnt.</a:t>
            </a:r>
          </a:p>
          <a:p>
            <a:pPr marL="514350" lvl="0" indent="-514350" algn="l" rtl="0">
              <a:spcBef>
                <a:spcPts val="1000"/>
              </a:spcBef>
              <a:spcAft>
                <a:spcPts val="0"/>
              </a:spcAft>
              <a:buFont typeface="+mj-lt"/>
              <a:buAutoNum type="arabicPeriod"/>
            </a:pPr>
            <a:r>
              <a:rPr lang="en-GB" sz="8000" dirty="0">
                <a:latin typeface="+mn-lt"/>
                <a:ea typeface="Comfortaa"/>
                <a:cs typeface="Calibri" panose="020F0502020204030204" pitchFamily="34" charset="0"/>
                <a:sym typeface="Comfortaa"/>
              </a:rPr>
              <a:t>On the learning list students should put a tick next to the topic(s) they are confident in</a:t>
            </a:r>
            <a:r>
              <a:rPr lang="en-GB" sz="8000" dirty="0">
                <a:latin typeface="+mn-lt"/>
                <a:ea typeface="Comfortaa"/>
                <a:cs typeface="Comfortaa"/>
                <a:sym typeface="Comfortaa"/>
              </a:rPr>
              <a:t>.</a:t>
            </a:r>
          </a:p>
          <a:p>
            <a:pPr marL="514350" lvl="0" indent="-514350" algn="l" rtl="0">
              <a:spcBef>
                <a:spcPts val="1000"/>
              </a:spcBef>
              <a:spcAft>
                <a:spcPts val="0"/>
              </a:spcAft>
              <a:buFont typeface="+mj-lt"/>
              <a:buAutoNum type="arabicPeriod"/>
            </a:pPr>
            <a:r>
              <a:rPr lang="en-GB" sz="8000" dirty="0">
                <a:latin typeface="+mn-lt"/>
                <a:ea typeface="Comfortaa"/>
                <a:cs typeface="Comfortaa"/>
                <a:sym typeface="Comfortaa"/>
              </a:rPr>
              <a:t>The topics not ticked are ‘knowledge gaps’.</a:t>
            </a:r>
          </a:p>
          <a:p>
            <a:pPr marL="514350" lvl="0" indent="-514350" algn="l" rtl="0">
              <a:spcBef>
                <a:spcPts val="1000"/>
              </a:spcBef>
              <a:spcAft>
                <a:spcPts val="0"/>
              </a:spcAft>
              <a:buFont typeface="+mj-lt"/>
              <a:buAutoNum type="arabicPeriod"/>
            </a:pPr>
            <a:r>
              <a:rPr lang="en-GB" sz="8000" dirty="0">
                <a:latin typeface="+mn-lt"/>
                <a:ea typeface="Comfortaa"/>
                <a:cs typeface="Comfortaa"/>
                <a:sym typeface="Comfortaa"/>
              </a:rPr>
              <a:t>The team with the most points wins.</a:t>
            </a:r>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025D1C22-1E27-4578-A01D-FF7FA60A0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5908" y="5579623"/>
            <a:ext cx="2206092" cy="1240927"/>
          </a:xfrm>
          <a:prstGeom prst="rect">
            <a:avLst/>
          </a:prstGeom>
        </p:spPr>
      </p:pic>
    </p:spTree>
    <p:extLst>
      <p:ext uri="{BB962C8B-B14F-4D97-AF65-F5344CB8AC3E}">
        <p14:creationId xmlns:p14="http://schemas.microsoft.com/office/powerpoint/2010/main" val="173526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57C9-DFD7-48C8-9866-0296EEF8CF2F}"/>
              </a:ext>
            </a:extLst>
          </p:cNvPr>
          <p:cNvSpPr>
            <a:spLocks noGrp="1"/>
          </p:cNvSpPr>
          <p:nvPr>
            <p:ph type="title"/>
          </p:nvPr>
        </p:nvSpPr>
        <p:spPr>
          <a:xfrm>
            <a:off x="227241" y="264160"/>
            <a:ext cx="11904094" cy="955040"/>
          </a:xfrm>
        </p:spPr>
        <p:txBody>
          <a:bodyPr>
            <a:normAutofit fontScale="90000"/>
          </a:bodyPr>
          <a:lstStyle/>
          <a:p>
            <a:pPr algn="ctr">
              <a:lnSpc>
                <a:spcPct val="100000"/>
              </a:lnSpc>
            </a:pPr>
            <a:br>
              <a:rPr lang="en-GB" sz="2800" b="1" dirty="0">
                <a:solidFill>
                  <a:srgbClr val="482F94"/>
                </a:solidFill>
                <a:latin typeface="Calibri" panose="020F0502020204030204" pitchFamily="34" charset="0"/>
              </a:rPr>
            </a:br>
            <a:br>
              <a:rPr lang="en-GB" sz="2800" b="1" dirty="0">
                <a:solidFill>
                  <a:srgbClr val="482F94"/>
                </a:solidFill>
                <a:latin typeface="Calibri" panose="020F0502020204030204" pitchFamily="34" charset="0"/>
              </a:rPr>
            </a:br>
            <a:br>
              <a:rPr lang="en-GB" sz="2800" b="1" dirty="0">
                <a:solidFill>
                  <a:srgbClr val="482F94"/>
                </a:solidFill>
                <a:latin typeface="Calibri" panose="020F0502020204030204" pitchFamily="34" charset="0"/>
              </a:rPr>
            </a:br>
            <a:r>
              <a:rPr lang="en-GB" sz="2800" b="1" dirty="0">
                <a:solidFill>
                  <a:srgbClr val="482F94"/>
                </a:solidFill>
                <a:latin typeface="Calibri" panose="020F0502020204030204" pitchFamily="34" charset="0"/>
              </a:rPr>
              <a:t>Game</a:t>
            </a:r>
            <a:r>
              <a:rPr lang="en-GB" sz="2700" dirty="0"/>
              <a:t> </a:t>
            </a:r>
            <a:r>
              <a:rPr lang="en-GB" sz="2800" b="1" dirty="0">
                <a:solidFill>
                  <a:srgbClr val="482F94"/>
                </a:solidFill>
                <a:latin typeface="Calibri" panose="020F0502020204030204" pitchFamily="34" charset="0"/>
              </a:rPr>
              <a:t>4 – Learners and Knowers.</a:t>
            </a:r>
            <a:br>
              <a:rPr lang="en-GB" sz="2800" b="1" dirty="0">
                <a:solidFill>
                  <a:srgbClr val="482F94"/>
                </a:solidFill>
                <a:latin typeface="Calibri" panose="020F0502020204030204" pitchFamily="34" charset="0"/>
              </a:rPr>
            </a:br>
            <a:br>
              <a:rPr lang="en-GB" sz="1100" dirty="0">
                <a:latin typeface="Calibri" panose="020F0502020204030204" pitchFamily="34" charset="0"/>
                <a:cs typeface="Calibri" panose="020F0502020204030204" pitchFamily="34" charset="0"/>
              </a:rPr>
            </a:br>
            <a:r>
              <a:rPr lang="en-GB" sz="2200" b="1" dirty="0">
                <a:solidFill>
                  <a:srgbClr val="AA508F"/>
                </a:solidFill>
                <a:latin typeface="Calibri" panose="020F0502020204030204" pitchFamily="34" charset="0"/>
              </a:rPr>
              <a:t>What you need: A subject learning list</a:t>
            </a:r>
            <a:r>
              <a:rPr lang="en-GB" sz="2200" dirty="0">
                <a:solidFill>
                  <a:srgbClr val="AA508F"/>
                </a:solidFill>
                <a:latin typeface="Calibri" panose="020F0502020204030204" pitchFamily="34" charset="0"/>
              </a:rPr>
              <a:t>, </a:t>
            </a:r>
            <a:br>
              <a:rPr lang="en-GB" sz="2400" dirty="0"/>
            </a:br>
            <a:r>
              <a:rPr lang="en-GB" sz="2200" b="1" dirty="0">
                <a:solidFill>
                  <a:srgbClr val="AA508F"/>
                </a:solidFill>
                <a:latin typeface="Calibri" panose="020F0502020204030204" pitchFamily="34" charset="0"/>
              </a:rPr>
              <a:t>Aim of the game: </a:t>
            </a:r>
            <a:r>
              <a:rPr lang="en-GB" sz="2200" b="1" dirty="0">
                <a:solidFill>
                  <a:srgbClr val="AA508F"/>
                </a:solidFill>
                <a:latin typeface="Calibri" panose="020F0502020204030204" pitchFamily="34" charset="0"/>
                <a:cs typeface="Calibri" panose="020F0502020204030204" pitchFamily="34" charset="0"/>
              </a:rPr>
              <a:t>For students to learn together and identify their knowledge gaps</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endParaRPr lang="en-GB" sz="2200" dirty="0">
              <a:solidFill>
                <a:srgbClr val="AA508F"/>
              </a:solidFill>
              <a:latin typeface="Calibri" panose="020F0502020204030204" pitchFamily="34" charset="0"/>
            </a:endParaRPr>
          </a:p>
        </p:txBody>
      </p:sp>
      <p:sp>
        <p:nvSpPr>
          <p:cNvPr id="3" name="Content Placeholder 2">
            <a:extLst>
              <a:ext uri="{FF2B5EF4-FFF2-40B4-BE49-F238E27FC236}">
                <a16:creationId xmlns:a16="http://schemas.microsoft.com/office/drawing/2014/main" id="{22D6DFB0-1AD1-444F-9044-4FEEDCC1D675}"/>
              </a:ext>
            </a:extLst>
          </p:cNvPr>
          <p:cNvSpPr>
            <a:spLocks noGrp="1"/>
          </p:cNvSpPr>
          <p:nvPr>
            <p:ph idx="1"/>
          </p:nvPr>
        </p:nvSpPr>
        <p:spPr>
          <a:xfrm>
            <a:off x="921488" y="2387600"/>
            <a:ext cx="10515600" cy="4117990"/>
          </a:xfrm>
        </p:spPr>
        <p:txBody>
          <a:bodyPr>
            <a:normAutofit/>
          </a:bodyPr>
          <a:lstStyle/>
          <a:p>
            <a:pPr marL="514350" lvl="0" indent="-514350" algn="l" rtl="0">
              <a:spcBef>
                <a:spcPts val="1000"/>
              </a:spcBef>
              <a:spcAft>
                <a:spcPts val="0"/>
              </a:spcAft>
              <a:buFont typeface="+mj-lt"/>
              <a:buAutoNum type="arabicPeriod" startAt="11"/>
            </a:pPr>
            <a:r>
              <a:rPr lang="en-GB" sz="3200" dirty="0">
                <a:ea typeface="Comfortaa Light"/>
                <a:cs typeface="Calibri" panose="020F0502020204030204" pitchFamily="34" charset="0"/>
                <a:sym typeface="Comfortaa Light"/>
              </a:rPr>
              <a:t>Your tutor will have an A3 sheet with the subject learning lists.</a:t>
            </a:r>
          </a:p>
          <a:p>
            <a:pPr marL="514350" lvl="0" indent="-514350" algn="l" rtl="0">
              <a:spcBef>
                <a:spcPts val="1000"/>
              </a:spcBef>
              <a:spcAft>
                <a:spcPts val="0"/>
              </a:spcAft>
              <a:buFont typeface="+mj-lt"/>
              <a:buAutoNum type="arabicPeriod" startAt="11"/>
            </a:pPr>
            <a:r>
              <a:rPr lang="en-GB" sz="3200" dirty="0">
                <a:ea typeface="Comfortaa Light"/>
                <a:cs typeface="Calibri" panose="020F0502020204030204" pitchFamily="34" charset="0"/>
                <a:sym typeface="Comfortaa Light"/>
              </a:rPr>
              <a:t>On the A3 sheet, please put your name next to the topic you feel you can act as a knower to support the learning of other students in your tutor group. All students do not have to put down their names.</a:t>
            </a:r>
          </a:p>
          <a:p>
            <a:pPr marL="514350" lvl="0" indent="-514350" algn="l" rtl="0">
              <a:spcBef>
                <a:spcPts val="1000"/>
              </a:spcBef>
              <a:spcAft>
                <a:spcPts val="0"/>
              </a:spcAft>
              <a:buFont typeface="+mj-lt"/>
              <a:buAutoNum type="arabicPeriod" startAt="11"/>
            </a:pPr>
            <a:r>
              <a:rPr lang="en-GB" sz="3200" dirty="0">
                <a:ea typeface="Comfortaa"/>
                <a:cs typeface="Calibri" panose="020F0502020204030204" pitchFamily="34" charset="0"/>
                <a:sym typeface="Comfortaa Light"/>
              </a:rPr>
              <a:t>During future registrations, ask identified knowers to help you close your knowledge gaps.</a:t>
            </a:r>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025D1C22-1E27-4578-A01D-FF7FA60A0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5908" y="6118806"/>
            <a:ext cx="2206092" cy="1240927"/>
          </a:xfrm>
          <a:prstGeom prst="rect">
            <a:avLst/>
          </a:prstGeom>
        </p:spPr>
      </p:pic>
    </p:spTree>
    <p:extLst>
      <p:ext uri="{BB962C8B-B14F-4D97-AF65-F5344CB8AC3E}">
        <p14:creationId xmlns:p14="http://schemas.microsoft.com/office/powerpoint/2010/main" val="3766875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1099</Words>
  <Application>Microsoft Office PowerPoint</Application>
  <PresentationFormat>Widescreen</PresentationFormat>
  <Paragraphs>62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PowerPoint Presentation</vt:lpstr>
      <vt:lpstr>Game 1 – The Quizmaster.  What you need: Paper to write your answers, pen/pencil, your flash cards Note: Every time a card is read out, students who do not have the card, should make the card. </vt:lpstr>
      <vt:lpstr>Game 2- Six in a Row  What you need: Flashcards Note: Every time a card is read out, students who do not have the card, should make the card. Aim of the game: Players give the correct answer to six of their flashcards in a row. </vt:lpstr>
      <vt:lpstr>Game 3- Got the Card?  What you need: Flashcards, Pens/Pencils Aim of the game: To maximise the number of cards each person has in preparation for the Science school exams. </vt:lpstr>
      <vt:lpstr>Game 4 - I know My Subject!  What you need: Flashcards,  Aim of the game: Students to show how prepared they are for the science school exams.  . </vt:lpstr>
      <vt:lpstr>   Game 4 – Learners and Knowers.  What you need: A subject learning list,  Aim of the game: For students to learn together and identify their knowledge gaps.  </vt:lpstr>
      <vt:lpstr>   Game 4 – Learners and Knowers.  What you need: A subject learning list,  Aim of the game: For students to learn together and identify their knowledge gaps.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Emery</dc:creator>
  <cp:lastModifiedBy>ijeaku mezue</cp:lastModifiedBy>
  <cp:revision>6</cp:revision>
  <cp:lastPrinted>2022-07-05T11:50:19Z</cp:lastPrinted>
  <dcterms:created xsi:type="dcterms:W3CDTF">2022-01-11T13:32:35Z</dcterms:created>
  <dcterms:modified xsi:type="dcterms:W3CDTF">2022-08-15T08:21:38Z</dcterms:modified>
</cp:coreProperties>
</file>